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63" r:id="rId2"/>
    <p:sldId id="270" r:id="rId3"/>
    <p:sldId id="466" r:id="rId4"/>
    <p:sldId id="498" r:id="rId5"/>
    <p:sldId id="499" r:id="rId6"/>
    <p:sldId id="481" r:id="rId7"/>
    <p:sldId id="482" r:id="rId8"/>
    <p:sldId id="511" r:id="rId9"/>
    <p:sldId id="512" r:id="rId10"/>
    <p:sldId id="467" r:id="rId11"/>
    <p:sldId id="469" r:id="rId12"/>
    <p:sldId id="470" r:id="rId13"/>
    <p:sldId id="501" r:id="rId14"/>
    <p:sldId id="464" r:id="rId15"/>
    <p:sldId id="495" r:id="rId16"/>
    <p:sldId id="496" r:id="rId17"/>
    <p:sldId id="432" r:id="rId18"/>
    <p:sldId id="493" r:id="rId19"/>
    <p:sldId id="494" r:id="rId20"/>
    <p:sldId id="486" r:id="rId21"/>
    <p:sldId id="430" r:id="rId22"/>
    <p:sldId id="412" r:id="rId23"/>
    <p:sldId id="340" r:id="rId24"/>
    <p:sldId id="341" r:id="rId25"/>
    <p:sldId id="392" r:id="rId26"/>
    <p:sldId id="393" r:id="rId27"/>
    <p:sldId id="440" r:id="rId28"/>
    <p:sldId id="445" r:id="rId29"/>
    <p:sldId id="446" r:id="rId30"/>
    <p:sldId id="447" r:id="rId31"/>
    <p:sldId id="449" r:id="rId32"/>
    <p:sldId id="450" r:id="rId33"/>
    <p:sldId id="451" r:id="rId34"/>
    <p:sldId id="421" r:id="rId35"/>
    <p:sldId id="384" r:id="rId36"/>
    <p:sldId id="346" r:id="rId37"/>
    <p:sldId id="314" r:id="rId38"/>
    <p:sldId id="315" r:id="rId39"/>
    <p:sldId id="316" r:id="rId40"/>
    <p:sldId id="317" r:id="rId41"/>
    <p:sldId id="318" r:id="rId42"/>
    <p:sldId id="319" r:id="rId43"/>
    <p:sldId id="425" r:id="rId44"/>
    <p:sldId id="423" r:id="rId45"/>
    <p:sldId id="424" r:id="rId46"/>
    <p:sldId id="409" r:id="rId47"/>
    <p:sldId id="515" r:id="rId48"/>
    <p:sldId id="516" r:id="rId49"/>
    <p:sldId id="517" r:id="rId50"/>
    <p:sldId id="488" r:id="rId51"/>
    <p:sldId id="504" r:id="rId52"/>
    <p:sldId id="489" r:id="rId53"/>
    <p:sldId id="490" r:id="rId54"/>
    <p:sldId id="491" r:id="rId55"/>
    <p:sldId id="492" r:id="rId56"/>
    <p:sldId id="505" r:id="rId57"/>
    <p:sldId id="510" r:id="rId58"/>
    <p:sldId id="506" r:id="rId59"/>
    <p:sldId id="513" r:id="rId60"/>
    <p:sldId id="507" r:id="rId61"/>
    <p:sldId id="508" r:id="rId62"/>
    <p:sldId id="509" r:id="rId63"/>
    <p:sldId id="456" r:id="rId64"/>
  </p:sldIdLst>
  <p:sldSz cx="9144000" cy="6858000" type="screen4x3"/>
  <p:notesSz cx="6858000" cy="9144000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kasta Guzman" initials="Y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626"/>
    <a:srgbClr val="484638"/>
    <a:srgbClr val="C6C64E"/>
    <a:srgbClr val="488683"/>
    <a:srgbClr val="E88F18"/>
    <a:srgbClr val="359994"/>
    <a:srgbClr val="0A406C"/>
    <a:srgbClr val="014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49" autoAdjust="0"/>
    <p:restoredTop sz="87802" autoAdjust="0"/>
  </p:normalViewPr>
  <p:slideViewPr>
    <p:cSldViewPr>
      <p:cViewPr varScale="1">
        <p:scale>
          <a:sx n="102" d="100"/>
          <a:sy n="102" d="100"/>
        </p:scale>
        <p:origin x="166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736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pimentel\Desktop\Estad&#237;sticas%20del%20RPE\Estad&#237;sticas%20del%20Registro%20de%20Proveedor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DO" sz="1800" b="1" dirty="0" smtClean="0">
                <a:solidFill>
                  <a:schemeClr val="tx1"/>
                </a:solidFill>
              </a:rPr>
              <a:t>Visitas al Portal </a:t>
            </a:r>
          </a:p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DO" sz="1400" dirty="0" smtClean="0">
                <a:solidFill>
                  <a:schemeClr val="tx1"/>
                </a:solidFill>
              </a:rPr>
              <a:t>Enero - Octubre 2013</a:t>
            </a:r>
          </a:p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DO" sz="1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494243054523845"/>
          <c:y val="0.12617187499999999"/>
          <c:w val="0.87776197197048478"/>
          <c:h val="0.74343873031496066"/>
        </c:manualLayout>
      </c:layout>
      <c:lineChart>
        <c:grouping val="standard"/>
        <c:varyColors val="0"/>
        <c:ser>
          <c:idx val="0"/>
          <c:order val="0"/>
          <c:tx>
            <c:strRef>
              <c:f>Sheet1!$C$24</c:f>
              <c:strCache>
                <c:ptCount val="1"/>
                <c:pt idx="0">
                  <c:v>www.comprasdominicana.gov.do</c:v>
                </c:pt>
              </c:strCache>
            </c:strRef>
          </c:tx>
          <c:spPr>
            <a:ln w="47625" cap="rnd">
              <a:solidFill>
                <a:srgbClr val="4F81B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2.2633744855967079E-2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2.2435897435897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5761316872428E-3"/>
                  <c:y val="1.9230769230769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6.1728395061728392E-3"/>
                  <c:y val="-9.61538461538461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6.1728395061728392E-3"/>
                  <c:y val="-1.9230769230769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23045267489712E-3"/>
                  <c:y val="9.61538461538461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Sheet1!$A$25:$A$35</c:f>
              <c:strCache>
                <c:ptCount val="11"/>
                <c:pt idx="0">
                  <c:v>Prom. 2012</c:v>
                </c:pt>
                <c:pt idx="1">
                  <c:v>Enero</c:v>
                </c:pt>
                <c:pt idx="2">
                  <c:v>Febrero</c:v>
                </c:pt>
                <c:pt idx="3">
                  <c:v>Marzo</c:v>
                </c:pt>
                <c:pt idx="4">
                  <c:v>Abril </c:v>
                </c:pt>
                <c:pt idx="5">
                  <c:v>Mayo</c:v>
                </c:pt>
                <c:pt idx="6">
                  <c:v>Junio</c:v>
                </c:pt>
                <c:pt idx="7">
                  <c:v>Julio</c:v>
                </c:pt>
                <c:pt idx="8">
                  <c:v>Agosto</c:v>
                </c:pt>
                <c:pt idx="9">
                  <c:v>Septiembre</c:v>
                </c:pt>
                <c:pt idx="10">
                  <c:v>Octubre</c:v>
                </c:pt>
              </c:strCache>
            </c:strRef>
          </c:cat>
          <c:val>
            <c:numRef>
              <c:f>Sheet1!$C$25:$C$35</c:f>
              <c:numCache>
                <c:formatCode>_(* #,##0.00_);_(* \(#,##0.00\);_(* "-"??_);_(@_)</c:formatCode>
                <c:ptCount val="11"/>
                <c:pt idx="0">
                  <c:v>15965</c:v>
                </c:pt>
                <c:pt idx="1">
                  <c:v>42116</c:v>
                </c:pt>
                <c:pt idx="2">
                  <c:v>28525</c:v>
                </c:pt>
                <c:pt idx="3">
                  <c:v>24448</c:v>
                </c:pt>
                <c:pt idx="4">
                  <c:v>32134</c:v>
                </c:pt>
                <c:pt idx="5">
                  <c:v>31366</c:v>
                </c:pt>
                <c:pt idx="6">
                  <c:v>44424</c:v>
                </c:pt>
                <c:pt idx="7">
                  <c:v>48912</c:v>
                </c:pt>
                <c:pt idx="8">
                  <c:v>40265</c:v>
                </c:pt>
                <c:pt idx="9">
                  <c:v>37867</c:v>
                </c:pt>
                <c:pt idx="10">
                  <c:v>43461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229488"/>
        <c:axId val="229224000"/>
      </c:lineChart>
      <c:catAx>
        <c:axId val="22922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29224000"/>
        <c:crosses val="autoZero"/>
        <c:auto val="1"/>
        <c:lblAlgn val="ctr"/>
        <c:lblOffset val="100"/>
        <c:noMultiLvlLbl val="0"/>
      </c:catAx>
      <c:valAx>
        <c:axId val="22922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solidFill>
              <a:srgbClr val="1F497D">
                <a:lumMod val="60000"/>
                <a:lumOff val="40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29229488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rgbClr val="4F81BD">
        <a:lumMod val="40000"/>
        <a:lumOff val="60000"/>
      </a:srgbClr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6"/>
    </mc:Choice>
    <mc:Fallback>
      <c:style val="46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2">
            <a:lumMod val="60000"/>
            <a:lumOff val="40000"/>
          </a:schemeClr>
        </a:solidFill>
      </c:spPr>
    </c:floor>
    <c:sideWall>
      <c:thickness val="0"/>
      <c:spPr>
        <a:solidFill>
          <a:schemeClr val="bg1">
            <a:lumMod val="8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>
        <c:manualLayout>
          <c:layoutTarget val="inner"/>
          <c:xMode val="edge"/>
          <c:yMode val="edge"/>
          <c:x val="0.10029347112860892"/>
          <c:y val="3.9877360472933131E-2"/>
          <c:w val="0.87678986220472444"/>
          <c:h val="0.75659034738344588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8.2977359512050406E-3"/>
                  <c:y val="-1.5748102532083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193628387211836E-2"/>
                  <c:y val="-1.5748102532083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446740285330352E-2"/>
                  <c:y val="-1.2598425196850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5389502377752344E-3"/>
                  <c:y val="-1.5748031496062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5389502377752344E-3"/>
                  <c:y val="-6.29921259842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ysClr val="windowText" lastClr="000000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Hoja1!$B$3:$B$7</c:f>
              <c:strCache>
                <c:ptCount val="5"/>
                <c:pt idx="0">
                  <c:v>Inscritos</c:v>
                </c:pt>
                <c:pt idx="1">
                  <c:v>Corresponden a MIPYMES</c:v>
                </c:pt>
                <c:pt idx="2">
                  <c:v>De agosto 2012 a octubre  2013 Nuevos proveedores</c:v>
                </c:pt>
                <c:pt idx="3">
                  <c:v>Actualizados </c:v>
                </c:pt>
                <c:pt idx="4">
                  <c:v>MIC (Mipymes)</c:v>
                </c:pt>
              </c:strCache>
            </c:strRef>
          </c:cat>
          <c:val>
            <c:numRef>
              <c:f>Hoja1!$C$3:$C$7</c:f>
              <c:numCache>
                <c:formatCode>_(* #,##0_);_(* \(#,##0\);_(* "-"??_);_(@_)</c:formatCode>
                <c:ptCount val="5"/>
                <c:pt idx="0">
                  <c:v>37067</c:v>
                </c:pt>
                <c:pt idx="1">
                  <c:v>18992</c:v>
                </c:pt>
                <c:pt idx="2">
                  <c:v>16266</c:v>
                </c:pt>
                <c:pt idx="3">
                  <c:v>15924</c:v>
                </c:pt>
                <c:pt idx="4">
                  <c:v>6087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8276480"/>
        <c:axId val="228272168"/>
        <c:axId val="0"/>
      </c:bar3DChart>
      <c:catAx>
        <c:axId val="228276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ysClr val="windowText" lastClr="000000"/>
                </a:solidFill>
              </a:defRPr>
            </a:pPr>
            <a:endParaRPr lang="es-ES"/>
          </a:p>
        </c:txPr>
        <c:crossAx val="228272168"/>
        <c:crosses val="autoZero"/>
        <c:auto val="1"/>
        <c:lblAlgn val="ctr"/>
        <c:lblOffset val="100"/>
        <c:noMultiLvlLbl val="0"/>
      </c:catAx>
      <c:valAx>
        <c:axId val="228272168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ysClr val="windowText" lastClr="000000"/>
                </a:solidFill>
              </a:defRPr>
            </a:pPr>
            <a:endParaRPr lang="es-ES"/>
          </a:p>
        </c:txPr>
        <c:crossAx val="22827648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608657206619224E-2"/>
          <c:y val="0.10290397857176457"/>
          <c:w val="0.63440988626421702"/>
          <c:h val="0.87978000017725067"/>
        </c:manualLayout>
      </c:layout>
      <c:pie3DChart>
        <c:varyColors val="1"/>
        <c:ser>
          <c:idx val="0"/>
          <c:order val="0"/>
          <c:explosion val="5"/>
          <c:dLbls>
            <c:dLbl>
              <c:idx val="0"/>
              <c:layout>
                <c:manualLayout>
                  <c:x val="-8.197717993584136E-2"/>
                  <c:y val="-5.4591824792770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7156605424322E-2"/>
                  <c:y val="-8.7813134224843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8452194517351997"/>
                  <c:y val="-0.18551867051133847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623029741603157E-2"/>
                  <c:y val="9.1232480310979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0506481481481482"/>
                  <c:y val="6.5809970528677222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Hoja2!$B$3:$B$7</c:f>
              <c:strCache>
                <c:ptCount val="5"/>
                <c:pt idx="0">
                  <c:v>Comparación de Precios o Competencia</c:v>
                </c:pt>
                <c:pt idx="1">
                  <c:v>Compra menor </c:v>
                </c:pt>
                <c:pt idx="2">
                  <c:v>Compra por debajo del umbral</c:v>
                </c:pt>
                <c:pt idx="3">
                  <c:v>Licitación pública</c:v>
                </c:pt>
                <c:pt idx="4">
                  <c:v>Sorteo de Obras</c:v>
                </c:pt>
              </c:strCache>
            </c:strRef>
          </c:cat>
          <c:val>
            <c:numRef>
              <c:f>Hoja2!$C$3:$C$7</c:f>
              <c:numCache>
                <c:formatCode>"$"#,##0.00</c:formatCode>
                <c:ptCount val="5"/>
                <c:pt idx="0">
                  <c:v>1141977280.9249268</c:v>
                </c:pt>
                <c:pt idx="1">
                  <c:v>554011744.26858521</c:v>
                </c:pt>
                <c:pt idx="2">
                  <c:v>2573499177.849884</c:v>
                </c:pt>
                <c:pt idx="3">
                  <c:v>920356230.50390625</c:v>
                </c:pt>
                <c:pt idx="4">
                  <c:v>2207427832.71875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943716928432076"/>
          <c:y val="0.39261964813935712"/>
          <c:w val="0.28758586326441815"/>
          <c:h val="0.37418282353266885"/>
        </c:manualLayout>
      </c:layout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es-E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786768523853219E-2"/>
          <c:y val="7.4903009216871153E-2"/>
          <c:w val="0.69706733812744948"/>
          <c:h val="0.925096990783128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4"/>
          </c:dPt>
          <c:dPt>
            <c:idx val="1"/>
            <c:bubble3D val="0"/>
            <c:explosion val="5"/>
          </c:dPt>
          <c:dPt>
            <c:idx val="2"/>
            <c:bubble3D val="0"/>
            <c:explosion val="3"/>
          </c:dPt>
          <c:dPt>
            <c:idx val="3"/>
            <c:bubble3D val="0"/>
            <c:explosion val="2"/>
          </c:dPt>
          <c:dPt>
            <c:idx val="4"/>
            <c:bubble3D val="0"/>
            <c:explosion val="2"/>
          </c:dPt>
          <c:dLbls>
            <c:dLbl>
              <c:idx val="0"/>
              <c:layout>
                <c:manualLayout>
                  <c:x val="-4.9301296687507559E-2"/>
                  <c:y val="-4.2574012309596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472753913890845E-2"/>
                  <c:y val="-2.147646391362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977828990888338E-3"/>
                  <c:y val="1.0784077754472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378784968952052E-2"/>
                  <c:y val="-5.9583490928262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8644090220429763"/>
                  <c:y val="-0.20403007484326469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Mipyme!$B$3:$B$7</c:f>
              <c:strCache>
                <c:ptCount val="5"/>
                <c:pt idx="0">
                  <c:v>Comparación de Precios o Competencia</c:v>
                </c:pt>
                <c:pt idx="1">
                  <c:v>Compra menor</c:v>
                </c:pt>
                <c:pt idx="2">
                  <c:v>Compra por debajo del umbral</c:v>
                </c:pt>
                <c:pt idx="3">
                  <c:v>Licitación pública</c:v>
                </c:pt>
                <c:pt idx="4">
                  <c:v>Sorteo de Obras</c:v>
                </c:pt>
              </c:strCache>
            </c:strRef>
          </c:cat>
          <c:val>
            <c:numRef>
              <c:f>Mipyme!$C$3:$C$7</c:f>
              <c:numCache>
                <c:formatCode>"$"#,##0.00</c:formatCode>
                <c:ptCount val="5"/>
                <c:pt idx="0">
                  <c:v>1612218775.3127441</c:v>
                </c:pt>
                <c:pt idx="1">
                  <c:v>593786635.17803955</c:v>
                </c:pt>
                <c:pt idx="2">
                  <c:v>3373592351.7187042</c:v>
                </c:pt>
                <c:pt idx="3">
                  <c:v>1396267516.7412109</c:v>
                </c:pt>
                <c:pt idx="4">
                  <c:v>27095891634.459999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1032399405358881"/>
          <c:y val="0.46462584098385085"/>
          <c:w val="0.27883589754532717"/>
          <c:h val="0.354773850943050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es-E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0.2402</cdr:x>
      <cdr:y>0.03247</cdr:y>
    </cdr:from>
    <cdr:to>
      <cdr:x>0.71937</cdr:x>
      <cdr:y>0.10173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711378" y="142875"/>
          <a:ext cx="3413919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MIPYMES CERTIFICADAS POR EL MIC</a:t>
          </a:r>
        </a:p>
      </cdr:txBody>
    </cdr:sp>
  </cdr:relSizeAnchor>
  <cdr:relSizeAnchor xmlns:cdr="http://schemas.openxmlformats.org/drawingml/2006/chartDrawing">
    <cdr:from>
      <cdr:x>0.20417</cdr:x>
      <cdr:y>0.88961</cdr:y>
    </cdr:from>
    <cdr:to>
      <cdr:x>0.74722</cdr:x>
      <cdr:y>0.95238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1400175" y="3914775"/>
          <a:ext cx="372427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>
              <a:solidFill>
                <a:schemeClr val="accent1">
                  <a:lumMod val="75000"/>
                </a:schemeClr>
              </a:solidFill>
            </a:rPr>
            <a:t>TOTAL GENERAL DE RD$7,397,272,266.27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0.26739</cdr:x>
      <cdr:y>0.03101</cdr:y>
    </cdr:from>
    <cdr:to>
      <cdr:x>0.75305</cdr:x>
      <cdr:y>0.10542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879600" y="127000"/>
          <a:ext cx="3413942" cy="3047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 smtClean="0"/>
            <a:t>PERSONAS FISICAS Y MIPYMES </a:t>
          </a:r>
          <a:r>
            <a:rPr lang="en-US" sz="2000" b="1" dirty="0"/>
            <a:t>NO CERTIFICADAS POR EL MIC</a:t>
          </a:r>
        </a:p>
      </cdr:txBody>
    </cdr:sp>
  </cdr:relSizeAnchor>
  <cdr:relSizeAnchor xmlns:cdr="http://schemas.openxmlformats.org/drawingml/2006/chartDrawing">
    <cdr:from>
      <cdr:x>0.23216</cdr:x>
      <cdr:y>0.8624</cdr:y>
    </cdr:from>
    <cdr:to>
      <cdr:x>0.78257</cdr:x>
      <cdr:y>0.92713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1631950" y="3762177"/>
          <a:ext cx="3869068" cy="282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solidFill>
                <a:schemeClr val="accent1">
                  <a:lumMod val="75000"/>
                </a:schemeClr>
              </a:solidFill>
            </a:rPr>
            <a:t>TOTAL GENERAL DE RD$34,071,756,913.41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CB9C8-8CE3-4E4F-9968-BB6B2683B2C5}" type="datetimeFigureOut">
              <a:rPr lang="es-ES" smtClean="0"/>
              <a:t>18/11/2013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39A9B-792C-4945-9719-3371B9AF5E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200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39A9B-792C-4945-9719-3371B9AF5ED9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662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39A9B-792C-4945-9719-3371B9AF5ED9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81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0622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81594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624889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890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4BA120-A301-4976-AE93-417FE839FBCD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8F295-46DA-41EC-B6DF-BDD07924B7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55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4BA120-A301-4976-AE93-417FE839FBCD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8F295-46DA-41EC-B6DF-BDD07924B7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79497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21602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9027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64014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0513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75501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393095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56655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D04F5-4FE4-4553-810C-819DE86D1BF5}" type="datetimeFigureOut">
              <a:rPr lang="es-DO" smtClean="0"/>
              <a:t>18/11/13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5D5EC-FAFC-409C-A5A4-7EC30CF44AF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546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om.do/url?sa=i&amp;rct=j&amp;q=&amp;esrc=s&amp;frm=1&amp;source=images&amp;cd=&amp;cad=rja&amp;docid=Kxv7DV-LDzyBoM&amp;tbnid=Zsj5Bcb3AOVY3M:&amp;ved=0CAUQjRw&amp;url=http://www.flickr.com/photos/fraybentos/317349463/&amp;ei=M75iUZ-iFLK14APEpIHIBg&amp;bvm=bv.44770516,d.dmg&amp;psig=AFQjCNEKPR-fTZKOurC0PYN_iWmIrKCwnQ&amp;ust=1365512104380082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om.do/url?sa=i&amp;rct=j&amp;q=&amp;esrc=s&amp;frm=1&amp;source=images&amp;cd=&amp;cad=rja&amp;docid=YsSpAXWQ1zdoYM&amp;tbnid=O5E4yNB9E5fBsM:&amp;ved=0CAUQjRw&amp;url=http://pyme-plinio.blogspot.com/2011/03/pequena-y-mediana-empresa.html&amp;ei=j19IUbT0Domk8gSK6YGYBQ&amp;bvm=bv.43828540,d.eWU&amp;psig=AFQjCNFWg1d6F_2TQE8qJjJlnB542K5HXQ&amp;ust=1363783924343803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hyperlink" Target="http://www.google.com.do/url?sa=i&amp;rct=j&amp;q=&amp;esrc=s&amp;frm=1&amp;source=images&amp;cd=&amp;cad=rja&amp;docid=zCbOSPKYauybGM&amp;tbnid=gCtNko8SZyYkjM:&amp;ved=0CAUQjRw&amp;url=http://www.trabajando.pe/detallecontenido/idnoticia/8393/secretos-para-mantener-la-sonrisa-del-jefe.html&amp;ei=R2NIUdCcK5O-9gSwooDIAQ&amp;psig=AFQjCNGtBf5kbSDvpZ36jh5zjc6aQd7-HQ&amp;ust=1363784778044255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m.do/url?sa=i&amp;rct=j&amp;q=concurso+pupitre+dominicano&amp;source=images&amp;cd=&amp;cad=rja&amp;docid=qasjsCZXBzGqfM&amp;tbnid=bfYULMPCZpvdgM:&amp;ved=0CAUQjRw&amp;url=http://eldia.com.do/nacionales/2012/12/27/102974/Gobierno-llama-a-concurso-para-construir-Pupitre-Dominicano&amp;ei=Id8zUeWOK_DJ0AGT64DYDA&amp;bvm=bv.43148975,d.dmQ&amp;psig=AFQjCNE-sprpDhdPbBxJr-AXSSe9reCOhQ&amp;ust=136244027658282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comprasdominicana.gov.d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oleObject" Target="file:///C:\Users\Silvana\Documents\Consultor&#237;as\Ministerio%20de%20la%20Presidencia\INICIO\levatamiento\Flujos\1N.%20Gestion%20Contratos%20y%20Pagos.vsd\Drawing\~Gesti&#243;n%20Pagos%20O%20y%20M\Terminator.90" TargetMode="External"/><Relationship Id="rId18" Type="http://schemas.openxmlformats.org/officeDocument/2006/relationships/image" Target="../media/image88.emf"/><Relationship Id="rId3" Type="http://schemas.openxmlformats.org/officeDocument/2006/relationships/image" Target="../media/image89.png"/><Relationship Id="rId7" Type="http://schemas.openxmlformats.org/officeDocument/2006/relationships/image" Target="../media/image84.emf"/><Relationship Id="rId12" Type="http://schemas.openxmlformats.org/officeDocument/2006/relationships/image" Target="../media/image92.png"/><Relationship Id="rId17" Type="http://schemas.openxmlformats.org/officeDocument/2006/relationships/oleObject" Target="file:///C:\Users\Silvana\Documents\Consultor&#237;as\Ministerio%20de%20la%20Presidencia\INICIO\levatamiento\Flujos\1N.%20Gestion%20Contratos%20y%20Pagos.vsd\Drawing\~Gesti&#243;n%20Pagos%20O%20y%20M\Process.123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7.emf"/><Relationship Id="rId1" Type="http://schemas.openxmlformats.org/officeDocument/2006/relationships/vmlDrawing" Target="../drawings/vmlDrawing2.vml"/><Relationship Id="rId6" Type="http://schemas.openxmlformats.org/officeDocument/2006/relationships/oleObject" Target="file:///C:\Users\Silvana\Documents\Consultor&#237;as\Ministerio%20de%20la%20Presidencia\INICIO\levatamiento\Flujos\1N.%20Gestion%20Contratos%20y%20Pagos.vsd\Drawing\~Gesti&#243;n%20Pagos%20O%20y%20M\Process.55" TargetMode="External"/><Relationship Id="rId11" Type="http://schemas.openxmlformats.org/officeDocument/2006/relationships/image" Target="../media/image91.png"/><Relationship Id="rId5" Type="http://schemas.openxmlformats.org/officeDocument/2006/relationships/image" Target="../media/image83.emf"/><Relationship Id="rId15" Type="http://schemas.openxmlformats.org/officeDocument/2006/relationships/oleObject" Target="file:///C:\Users\Silvana\Documents\Consultor&#237;as\Ministerio%20de%20la%20Presidencia\INICIO\levatamiento\Flujos\1N.%20Gestion%20Contratos%20y%20Pagos.vsd\Drawing\~Gesti&#243;n%20Pagos%20O%20y%20M\Process.122" TargetMode="External"/><Relationship Id="rId10" Type="http://schemas.openxmlformats.org/officeDocument/2006/relationships/image" Target="../media/image85.emf"/><Relationship Id="rId19" Type="http://schemas.openxmlformats.org/officeDocument/2006/relationships/image" Target="../media/image93.png"/><Relationship Id="rId4" Type="http://schemas.openxmlformats.org/officeDocument/2006/relationships/oleObject" Target="file:///C:\Users\Silvana\Documents\Consultor&#237;as\Ministerio%20de%20la%20Presidencia\INICIO\levatamiento\Flujos\1N.%20Gestion%20Contratos%20y%20Pagos.vsd\Drawing\~Gesti&#243;n%20Pagos%20O%20y%20M\Process.105" TargetMode="External"/><Relationship Id="rId9" Type="http://schemas.openxmlformats.org/officeDocument/2006/relationships/oleObject" Target="file:///C:\Users\Silvana\Documents\Consultor&#237;as\Ministerio%20de%20la%20Presidencia\INICIO\levatamiento\Flujos\1N.%20Gestion%20Contratos%20y%20Pagos.vsd\Drawing\~Gesti&#243;n%20Pagos%20O%20y%20M\Process.59" TargetMode="External"/><Relationship Id="rId14" Type="http://schemas.openxmlformats.org/officeDocument/2006/relationships/image" Target="../media/image86.emf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.do/url?sa=i&amp;rct=j&amp;q=&amp;esrc=s&amp;frm=1&amp;source=images&amp;cd=&amp;cad=rja&amp;docid=w89E4N9NMBFpcM&amp;tbnid=VqWg3Y2Zj-b1BM:&amp;ved=0CAUQjRw&amp;url=http://formacionbiblioteca.udea.edu.co/moodle/course/view.php?id=139&amp;topic=3&amp;ei=k56CUdWKLIbj4APziICYDw&amp;bvm=bv.45960087,d.dmg&amp;psig=AFQjCNHrbxDfX-9esvrN9OvIiQoaKSMyNQ&amp;ust=1367601142545694" TargetMode="Externa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Excel_97-2003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www.google.com.do/url?sa=i&amp;rct=j&amp;q=&amp;esrc=s&amp;frm=1&amp;source=images&amp;cd=&amp;cad=rja&amp;docid=WwYVxgTtwG-LQM&amp;tbnid=VLpXCPoW7JwUOM:&amp;ved=0CAUQjRw&amp;url=http://luisbarcenagimenez.blogspot.com/2012/07/vivir-en-sociedad.html&amp;ei=Q3X5Udb9Ove64APY4IHgCA&amp;bvm=bv.49967636,d.dmg&amp;psig=AFQjCNHIyR_pRnZhNEXk_bObDPZqHOLSbg&amp;ust=1375389302853968" TargetMode="Externa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133326" y="4601426"/>
            <a:ext cx="8879180" cy="2198739"/>
          </a:xfrm>
          <a:prstGeom prst="rect">
            <a:avLst/>
          </a:prstGeom>
          <a:solidFill>
            <a:srgbClr val="C6C64E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18" name="17 Rectángulo"/>
          <p:cNvSpPr/>
          <p:nvPr/>
        </p:nvSpPr>
        <p:spPr>
          <a:xfrm>
            <a:off x="133326" y="137932"/>
            <a:ext cx="8818220" cy="2148068"/>
          </a:xfrm>
          <a:prstGeom prst="rect">
            <a:avLst/>
          </a:prstGeom>
          <a:solidFill>
            <a:srgbClr val="488683"/>
          </a:solidFill>
          <a:ln>
            <a:solidFill>
              <a:srgbClr val="488683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17" name="16 Rectángulo"/>
          <p:cNvSpPr/>
          <p:nvPr/>
        </p:nvSpPr>
        <p:spPr>
          <a:xfrm>
            <a:off x="133326" y="2450455"/>
            <a:ext cx="8879180" cy="101858"/>
          </a:xfrm>
          <a:prstGeom prst="rect">
            <a:avLst/>
          </a:prstGeom>
          <a:solidFill>
            <a:srgbClr val="E88F18"/>
          </a:solidFill>
          <a:ln>
            <a:solidFill>
              <a:srgbClr val="E88F18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4" name="3 Rectángulo"/>
          <p:cNvSpPr/>
          <p:nvPr/>
        </p:nvSpPr>
        <p:spPr>
          <a:xfrm>
            <a:off x="66663" y="2743200"/>
            <a:ext cx="90125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DO" sz="4400" b="1" dirty="0" smtClean="0">
                <a:ln w="1905"/>
                <a:solidFill>
                  <a:srgbClr val="0A406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Contratación Pública, Desarrollo y Acceso de las Pymes‏</a:t>
            </a:r>
          </a:p>
          <a:p>
            <a:pPr algn="ctr"/>
            <a:endParaRPr lang="es-DO" sz="4400" b="1" dirty="0">
              <a:ln w="1905"/>
              <a:solidFill>
                <a:srgbClr val="0A406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22" name="Picture 6" descr="http://bimg2.mlstatic.com/zapatos-escolares-mickey_MLM-F-3903031967_02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16" y="4770489"/>
            <a:ext cx="2590800" cy="194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photoshelter.com/img-get/I00002yledUS9rl0/s/1000?13098026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70489"/>
            <a:ext cx="2921443" cy="194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166164" y="4433268"/>
            <a:ext cx="8785382" cy="107886"/>
          </a:xfrm>
          <a:prstGeom prst="rect">
            <a:avLst/>
          </a:prstGeom>
          <a:solidFill>
            <a:srgbClr val="A4262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43" y="250338"/>
            <a:ext cx="2941303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ttp://aduanasdigital.files.wordpress.com/1900/05/agricultura-familiar-bras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243198"/>
            <a:ext cx="3063245" cy="2042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http://www.pe.all.biz/img/pe/catalog/32019.jpeg?rrr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02" y="126181"/>
            <a:ext cx="2175727" cy="19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images03.olx.com.ve/ui/11/35/49/1296911772_164202649_1-PUPITRES-TRADICIONALES-MESA-SILLA-PREESCOLAR-PUPITRE-TIPO-TRINEO-Zona-Industrial-Terrinc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70" y="4601426"/>
            <a:ext cx="3094636" cy="2340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3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0385" y="820539"/>
            <a:ext cx="8153400" cy="7442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DO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Marco Legal</a:t>
            </a:r>
            <a:endParaRPr lang="es-DO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  <a:cs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12775" y="1636713"/>
            <a:ext cx="8153400" cy="449580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s-DO" sz="4000" b="0" i="0" kern="1200" smtClean="0">
                <a:solidFill>
                  <a:schemeClr val="tx1"/>
                </a:solidFill>
                <a:latin typeface="Adobe Caslon Pro SmBd Italic"/>
                <a:ea typeface="+mn-ea"/>
                <a:cs typeface="Adobe Caslon Pro SmBd Ital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s-ES_tradnl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Constitución de la República</a:t>
            </a:r>
          </a:p>
          <a:p>
            <a:pPr fontAlgn="auto"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FF0000"/>
                </a:solidFill>
                <a:latin typeface="Arial"/>
                <a:cs typeface="Arial"/>
              </a:rPr>
              <a:t>Artículo 222 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establece que …….</a:t>
            </a:r>
            <a:r>
              <a:rPr lang="es-ES_tradnl" altLang="ja-JP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“El Estado debe promover iniciativas económicas populares, incentivando el desarrollo de la micro, pequeña y mediana empresa”</a:t>
            </a:r>
          </a:p>
          <a:p>
            <a:pPr fontAlgn="auto">
              <a:spcAft>
                <a:spcPts val="0"/>
              </a:spcAft>
              <a:defRPr/>
            </a:pPr>
            <a:endParaRPr lang="es-ES_tradnl" altLang="ja-JP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290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0385" y="820539"/>
            <a:ext cx="8153400" cy="7442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DO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Marco Legal</a:t>
            </a:r>
            <a:endParaRPr lang="es-DO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  <a:cs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12775" y="1636713"/>
            <a:ext cx="8153400" cy="449580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s-DO" sz="4000" b="0" i="0" kern="1200" smtClean="0">
                <a:solidFill>
                  <a:schemeClr val="tx1"/>
                </a:solidFill>
                <a:latin typeface="Adobe Caslon Pro SmBd Italic"/>
                <a:ea typeface="+mn-ea"/>
                <a:cs typeface="Adobe Caslon Pro SmBd Ital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FF0000"/>
                </a:solidFill>
                <a:latin typeface="Arial"/>
                <a:cs typeface="Arial"/>
              </a:rPr>
              <a:t>Ley 488-08 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establece que: Las instituciones estatales, al momento de realizar las compras de bienes y servicios, deben de efectuar el quince por ciento 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(15%)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a las MIPYMES (Art. 25), aumentando a un 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20% 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en caso de que sean dirigidas por mujeres.</a:t>
            </a:r>
            <a:r>
              <a:rPr lang="es-ES_tradnl"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algn="just" fontAlgn="auto">
              <a:spcAft>
                <a:spcPts val="0"/>
              </a:spcAft>
              <a:defRPr/>
            </a:pPr>
            <a:endParaRPr lang="es-ES_tradnl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FF0000"/>
                </a:solidFill>
                <a:latin typeface="Arial"/>
                <a:cs typeface="Arial"/>
              </a:rPr>
              <a:t>Ley 340-06, 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Principio de Participación: </a:t>
            </a:r>
            <a:b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El Estado… estimulará la participación de 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pequeñas y medianas empresas</a:t>
            </a:r>
            <a:r>
              <a:rPr lang="es-ES_tradnl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…, con el objetivo de elevar su capacidad competitiva.</a:t>
            </a:r>
          </a:p>
          <a:p>
            <a:pPr fontAlgn="auto">
              <a:spcAft>
                <a:spcPts val="0"/>
              </a:spcAft>
              <a:defRPr/>
            </a:pPr>
            <a:endParaRPr lang="es-ES_tradnl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es-ES_tradnl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es-ES_tradnl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es-ES_tradnl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22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544513" y="1531938"/>
            <a:ext cx="8153400" cy="449580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s-DO" sz="4000" b="0" i="0" kern="1200" smtClean="0">
                <a:solidFill>
                  <a:schemeClr val="tx1"/>
                </a:solidFill>
                <a:latin typeface="Adobe Caslon Pro SmBd Italic"/>
                <a:ea typeface="+mn-ea"/>
                <a:cs typeface="Adobe Caslon Pro SmBd Ital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ES_tradnl" sz="2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Reglamento </a:t>
            </a:r>
            <a:r>
              <a:rPr lang="es-ES_tradnl" sz="2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No. </a:t>
            </a:r>
            <a:r>
              <a:rPr lang="es-ES_tradnl" sz="2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543-12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s-ES_tradnl" sz="2600" dirty="0" smtClean="0">
                <a:solidFill>
                  <a:srgbClr val="376092"/>
                </a:solidFill>
                <a:latin typeface="Arial"/>
                <a:cs typeface="Arial"/>
              </a:rPr>
              <a:t>Máxima publicidad de todos los procesos.</a:t>
            </a:r>
            <a:endParaRPr lang="es-ES_tradnl" sz="2600" dirty="0">
              <a:solidFill>
                <a:srgbClr val="376092"/>
              </a:solidFill>
              <a:latin typeface="Arial"/>
              <a:cs typeface="Arial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s-ES_tradnl" sz="2600" dirty="0" smtClean="0">
                <a:solidFill>
                  <a:srgbClr val="376092"/>
                </a:solidFill>
                <a:latin typeface="Arial"/>
                <a:cs typeface="Arial"/>
              </a:rPr>
              <a:t>Las entidades contratantes deben reservar el </a:t>
            </a:r>
            <a:r>
              <a:rPr lang="es-ES_tradnl" sz="2600" b="1" dirty="0" smtClean="0">
                <a:solidFill>
                  <a:srgbClr val="FF0000"/>
                </a:solidFill>
                <a:latin typeface="Arial"/>
                <a:cs typeface="Arial"/>
              </a:rPr>
              <a:t>20%</a:t>
            </a:r>
            <a:r>
              <a:rPr lang="es-ES_tradnl" sz="2600" dirty="0" smtClean="0">
                <a:latin typeface="Arial"/>
                <a:cs typeface="Arial"/>
              </a:rPr>
              <a:t> </a:t>
            </a:r>
            <a:r>
              <a:rPr lang="es-ES_tradnl" sz="2600" dirty="0" smtClean="0">
                <a:solidFill>
                  <a:srgbClr val="376092"/>
                </a:solidFill>
                <a:latin typeface="Arial"/>
                <a:cs typeface="Arial"/>
              </a:rPr>
              <a:t>consignado en la Ley 488-08… (Artículo </a:t>
            </a:r>
            <a:r>
              <a:rPr lang="es-ES_tradnl" sz="2600" dirty="0" smtClean="0">
                <a:latin typeface="Arial"/>
                <a:cs typeface="Arial"/>
              </a:rPr>
              <a:t>5)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s-ES_tradnl" sz="2600" dirty="0" smtClean="0">
                <a:solidFill>
                  <a:srgbClr val="376092"/>
                </a:solidFill>
                <a:latin typeface="Arial"/>
                <a:cs typeface="Arial"/>
              </a:rPr>
              <a:t>Las pymes podrán presentar ofertas parciales para el</a:t>
            </a:r>
            <a:r>
              <a:rPr lang="es-ES_tradnl" sz="2600" dirty="0" smtClean="0">
                <a:latin typeface="Arial"/>
                <a:cs typeface="Arial"/>
              </a:rPr>
              <a:t> </a:t>
            </a:r>
            <a:r>
              <a:rPr lang="es-ES_tradnl" sz="2600" b="1" dirty="0" smtClean="0">
                <a:solidFill>
                  <a:srgbClr val="00B050"/>
                </a:solidFill>
                <a:latin typeface="Arial"/>
                <a:cs typeface="Arial"/>
              </a:rPr>
              <a:t>80% </a:t>
            </a:r>
            <a:r>
              <a:rPr lang="es-ES_tradnl" sz="2600" dirty="0" smtClean="0">
                <a:solidFill>
                  <a:srgbClr val="376092"/>
                </a:solidFill>
                <a:latin typeface="Arial"/>
                <a:cs typeface="Arial"/>
              </a:rPr>
              <a:t>restante … (Artículo 5, párrafo)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s-ES_tradnl" sz="2600" dirty="0" smtClean="0">
                <a:solidFill>
                  <a:srgbClr val="376092"/>
                </a:solidFill>
                <a:latin typeface="Arial"/>
                <a:cs typeface="Arial"/>
              </a:rPr>
              <a:t>La Máxima Autoridad Ejecutiva …. Deber</a:t>
            </a:r>
            <a:r>
              <a:rPr lang="es-ES_tradnl" sz="2600" dirty="0" smtClean="0">
                <a:latin typeface="Arial"/>
                <a:cs typeface="Arial"/>
              </a:rPr>
              <a:t>á </a:t>
            </a:r>
            <a:r>
              <a:rPr lang="es-ES_tradnl" sz="2600" b="1" dirty="0" smtClean="0">
                <a:solidFill>
                  <a:srgbClr val="E46C0A"/>
                </a:solidFill>
                <a:latin typeface="Arial"/>
                <a:cs typeface="Arial"/>
              </a:rPr>
              <a:t>remitir</a:t>
            </a:r>
            <a:r>
              <a:rPr lang="es-ES_tradnl" sz="2600" dirty="0" smtClean="0">
                <a:latin typeface="Arial"/>
                <a:cs typeface="Arial"/>
              </a:rPr>
              <a:t> </a:t>
            </a:r>
            <a:r>
              <a:rPr lang="es-ES_tradnl" sz="2600" dirty="0" smtClean="0">
                <a:solidFill>
                  <a:srgbClr val="376092"/>
                </a:solidFill>
                <a:latin typeface="Arial"/>
                <a:cs typeface="Arial"/>
              </a:rPr>
              <a:t>al … (Consejo Nacional de PROMIPYMES), su</a:t>
            </a:r>
            <a:r>
              <a:rPr lang="es-ES_tradnl" sz="2600" dirty="0" smtClean="0">
                <a:latin typeface="Arial"/>
                <a:cs typeface="Arial"/>
              </a:rPr>
              <a:t> </a:t>
            </a:r>
            <a:r>
              <a:rPr lang="es-ES_tradnl" sz="2600" b="1" dirty="0" smtClean="0">
                <a:solidFill>
                  <a:srgbClr val="E46C0A"/>
                </a:solidFill>
                <a:latin typeface="Arial"/>
                <a:cs typeface="Arial"/>
              </a:rPr>
              <a:t>Plan Anual de Compras y Contrataciones</a:t>
            </a:r>
            <a:r>
              <a:rPr lang="es-ES_tradnl" sz="2600" dirty="0" smtClean="0">
                <a:solidFill>
                  <a:srgbClr val="376092"/>
                </a:solidFill>
                <a:latin typeface="Arial"/>
                <a:cs typeface="Arial"/>
              </a:rPr>
              <a:t>…. (Artículo 6)</a:t>
            </a:r>
            <a:endParaRPr lang="es-ES_tradnl" sz="2600" dirty="0">
              <a:solidFill>
                <a:srgbClr val="376092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0385" y="820539"/>
            <a:ext cx="8153400" cy="7442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DO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Marco Legal</a:t>
            </a:r>
            <a:endParaRPr lang="es-DO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075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 txBox="1">
            <a:spLocks noChangeArrowheads="1"/>
          </p:cNvSpPr>
          <p:nvPr/>
        </p:nvSpPr>
        <p:spPr>
          <a:xfrm>
            <a:off x="498116" y="332656"/>
            <a:ext cx="3024336" cy="432048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DECRETO 164-13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12"/>
          <p:cNvSpPr txBox="1">
            <a:spLocks noChangeArrowheads="1"/>
          </p:cNvSpPr>
          <p:nvPr/>
        </p:nvSpPr>
        <p:spPr>
          <a:xfrm>
            <a:off x="274107" y="857728"/>
            <a:ext cx="8520112" cy="54292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chemeClr val="tx2">
                    <a:lumMod val="75000"/>
                  </a:schemeClr>
                </a:solidFill>
              </a:rPr>
              <a:t>Las Compras y Contrataciones</a:t>
            </a:r>
            <a:endParaRPr lang="de-DE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1005771" y="1477198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a  </a:t>
            </a:r>
            <a:r>
              <a:rPr lang="es-ES" b="1" dirty="0" err="1" smtClean="0"/>
              <a:t>Mipymes</a:t>
            </a:r>
            <a:r>
              <a:rPr lang="es-ES" dirty="0" smtClean="0"/>
              <a:t> serán exclusivamente de bienes y servicios de origen, manufactura o producción nacional, cuando sea posible</a:t>
            </a:r>
            <a:endParaRPr lang="en-US" dirty="0"/>
          </a:p>
        </p:txBody>
      </p:sp>
      <p:sp>
        <p:nvSpPr>
          <p:cNvPr id="5" name="Ellipse 135"/>
          <p:cNvSpPr/>
          <p:nvPr/>
        </p:nvSpPr>
        <p:spPr bwMode="auto">
          <a:xfrm>
            <a:off x="2604580" y="2313628"/>
            <a:ext cx="1160462" cy="1139825"/>
          </a:xfrm>
          <a:prstGeom prst="ellipse">
            <a:avLst/>
          </a:prstGeom>
          <a:blipFill dpi="0" rotWithShape="1">
            <a:blip r:embed="rId2"/>
            <a:srcRect/>
            <a:stretch>
              <a:fillRect t="6000" b="-3000"/>
            </a:stretch>
          </a:blipFill>
          <a:ln w="9525" cap="flat" cmpd="sng" algn="ctr">
            <a:noFill/>
            <a:prstDash val="solid"/>
          </a:ln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" name="Ellipse 136"/>
          <p:cNvSpPr>
            <a:spLocks noChangeArrowheads="1"/>
          </p:cNvSpPr>
          <p:nvPr/>
        </p:nvSpPr>
        <p:spPr bwMode="auto">
          <a:xfrm rot="-164792">
            <a:off x="2764123" y="2308713"/>
            <a:ext cx="841375" cy="617538"/>
          </a:xfrm>
          <a:prstGeom prst="ellipse">
            <a:avLst/>
          </a:prstGeom>
          <a:gradFill rotWithShape="1">
            <a:gsLst>
              <a:gs pos="0">
                <a:srgbClr val="FFFCF9">
                  <a:alpha val="76999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Måne 137"/>
          <p:cNvSpPr/>
          <p:nvPr/>
        </p:nvSpPr>
        <p:spPr bwMode="auto">
          <a:xfrm rot="16387305">
            <a:off x="2921904" y="2601218"/>
            <a:ext cx="502266" cy="1127576"/>
          </a:xfrm>
          <a:prstGeom prst="moon">
            <a:avLst>
              <a:gd name="adj" fmla="val 18952"/>
            </a:avLst>
          </a:prstGeom>
          <a:gradFill flip="none" rotWithShape="1">
            <a:gsLst>
              <a:gs pos="24000">
                <a:sysClr val="windowText" lastClr="000000">
                  <a:alpha val="24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8" name="Ellipse 135"/>
          <p:cNvSpPr/>
          <p:nvPr/>
        </p:nvSpPr>
        <p:spPr bwMode="auto">
          <a:xfrm rot="21435439">
            <a:off x="4721850" y="2338222"/>
            <a:ext cx="1160462" cy="1139825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5000" t="6000" r="1000" b="-10000"/>
            </a:stretch>
          </a:blipFill>
          <a:ln w="9525" cap="flat" cmpd="sng" algn="ctr">
            <a:noFill/>
            <a:prstDash val="solid"/>
          </a:ln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9" name="Ellipse 136"/>
          <p:cNvSpPr>
            <a:spLocks noChangeArrowheads="1"/>
          </p:cNvSpPr>
          <p:nvPr/>
        </p:nvSpPr>
        <p:spPr bwMode="auto">
          <a:xfrm rot="-164792">
            <a:off x="4881393" y="2333307"/>
            <a:ext cx="841375" cy="617538"/>
          </a:xfrm>
          <a:prstGeom prst="ellipse">
            <a:avLst/>
          </a:prstGeom>
          <a:gradFill rotWithShape="1">
            <a:gsLst>
              <a:gs pos="0">
                <a:srgbClr val="FFFCF9">
                  <a:alpha val="76999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Måne 137"/>
          <p:cNvSpPr/>
          <p:nvPr/>
        </p:nvSpPr>
        <p:spPr bwMode="auto">
          <a:xfrm rot="16387305">
            <a:off x="5039174" y="2625812"/>
            <a:ext cx="502266" cy="1127576"/>
          </a:xfrm>
          <a:prstGeom prst="moon">
            <a:avLst>
              <a:gd name="adj" fmla="val 18952"/>
            </a:avLst>
          </a:prstGeom>
          <a:gradFill flip="none" rotWithShape="1">
            <a:gsLst>
              <a:gs pos="24000">
                <a:sysClr val="windowText" lastClr="000000">
                  <a:alpha val="24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1005771" y="2916081"/>
            <a:ext cx="1319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smtClean="0"/>
              <a:t>Bienes agrícolas y pecuarios</a:t>
            </a:r>
            <a:r>
              <a:rPr lang="es-ES" sz="1200" dirty="0" smtClean="0"/>
              <a:t>, su cultivo y nacimiento debe ser nacional.</a:t>
            </a:r>
            <a:endParaRPr lang="en-US" sz="1200" dirty="0"/>
          </a:p>
        </p:txBody>
      </p:sp>
      <p:sp>
        <p:nvSpPr>
          <p:cNvPr id="12" name="Rectangle 3"/>
          <p:cNvSpPr/>
          <p:nvPr/>
        </p:nvSpPr>
        <p:spPr>
          <a:xfrm>
            <a:off x="6372200" y="2511017"/>
            <a:ext cx="1350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smtClean="0"/>
              <a:t>Productos farmacéuticos</a:t>
            </a:r>
            <a:r>
              <a:rPr lang="es-ES" sz="1200" dirty="0" smtClean="0"/>
              <a:t>, su fabricación debe ser en plantas dominicanas según registro sanitario.</a:t>
            </a:r>
            <a:endParaRPr lang="en-US" sz="1200" dirty="0"/>
          </a:p>
        </p:txBody>
      </p:sp>
      <p:sp>
        <p:nvSpPr>
          <p:cNvPr id="13" name="Ellipse 135"/>
          <p:cNvSpPr/>
          <p:nvPr/>
        </p:nvSpPr>
        <p:spPr bwMode="auto">
          <a:xfrm rot="21229199">
            <a:off x="2304009" y="3975570"/>
            <a:ext cx="1160462" cy="1139825"/>
          </a:xfrm>
          <a:prstGeom prst="ellipse">
            <a:avLst/>
          </a:prstGeom>
          <a:blipFill dpi="0" rotWithShape="1">
            <a:blip r:embed="rId4"/>
            <a:srcRect/>
            <a:stretch>
              <a:fillRect l="-5000" t="1000" r="1000" b="-9000"/>
            </a:stretch>
          </a:blipFill>
          <a:ln w="9525" cap="flat" cmpd="sng" algn="ctr">
            <a:noFill/>
            <a:prstDash val="solid"/>
          </a:ln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4" name="Ellipse 136"/>
          <p:cNvSpPr>
            <a:spLocks noChangeArrowheads="1"/>
          </p:cNvSpPr>
          <p:nvPr/>
        </p:nvSpPr>
        <p:spPr bwMode="auto">
          <a:xfrm rot="-164792">
            <a:off x="2463552" y="3970655"/>
            <a:ext cx="841375" cy="617538"/>
          </a:xfrm>
          <a:prstGeom prst="ellipse">
            <a:avLst/>
          </a:prstGeom>
          <a:gradFill rotWithShape="1">
            <a:gsLst>
              <a:gs pos="0">
                <a:srgbClr val="FFFCF9">
                  <a:alpha val="76999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" name="Måne 137"/>
          <p:cNvSpPr/>
          <p:nvPr/>
        </p:nvSpPr>
        <p:spPr bwMode="auto">
          <a:xfrm rot="16387305">
            <a:off x="2621333" y="4263160"/>
            <a:ext cx="502266" cy="1127576"/>
          </a:xfrm>
          <a:prstGeom prst="moon">
            <a:avLst>
              <a:gd name="adj" fmla="val 18952"/>
            </a:avLst>
          </a:prstGeom>
          <a:gradFill flip="none" rotWithShape="1">
            <a:gsLst>
              <a:gs pos="24000">
                <a:sysClr val="windowText" lastClr="000000">
                  <a:alpha val="24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6" name="Rectangle 2"/>
          <p:cNvSpPr/>
          <p:nvPr/>
        </p:nvSpPr>
        <p:spPr>
          <a:xfrm>
            <a:off x="560452" y="4294650"/>
            <a:ext cx="159951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 smtClean="0"/>
              <a:t>Productos manufacturados o industriales</a:t>
            </a:r>
            <a:r>
              <a:rPr lang="es-ES" sz="1100" dirty="0" smtClean="0"/>
              <a:t>, son todos aquellos bienes cuyo valor total de insumos importados no supere el 65% del precio de venta del producto. (Valor Total insumo origen externo / Precio de venta)</a:t>
            </a:r>
            <a:endParaRPr lang="en-US" sz="1100" dirty="0"/>
          </a:p>
        </p:txBody>
      </p:sp>
      <p:sp>
        <p:nvSpPr>
          <p:cNvPr id="17" name="Ellipse 135"/>
          <p:cNvSpPr/>
          <p:nvPr/>
        </p:nvSpPr>
        <p:spPr bwMode="auto">
          <a:xfrm rot="21229199">
            <a:off x="5140834" y="3990796"/>
            <a:ext cx="1160462" cy="113982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5000" t="1000" r="-3000" b="-3000"/>
            </a:stretch>
          </a:blipFill>
          <a:ln w="9525" cap="flat" cmpd="sng" algn="ctr">
            <a:noFill/>
            <a:prstDash val="solid"/>
          </a:ln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" name="Ellipse 136"/>
          <p:cNvSpPr>
            <a:spLocks noChangeArrowheads="1"/>
          </p:cNvSpPr>
          <p:nvPr/>
        </p:nvSpPr>
        <p:spPr bwMode="auto">
          <a:xfrm rot="-164792">
            <a:off x="5300377" y="3985881"/>
            <a:ext cx="841375" cy="617538"/>
          </a:xfrm>
          <a:prstGeom prst="ellipse">
            <a:avLst/>
          </a:prstGeom>
          <a:gradFill rotWithShape="1">
            <a:gsLst>
              <a:gs pos="0">
                <a:srgbClr val="FFFCF9">
                  <a:alpha val="76999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9" name="Måne 137"/>
          <p:cNvSpPr/>
          <p:nvPr/>
        </p:nvSpPr>
        <p:spPr bwMode="auto">
          <a:xfrm rot="16387305">
            <a:off x="5458158" y="4278386"/>
            <a:ext cx="502266" cy="1127576"/>
          </a:xfrm>
          <a:prstGeom prst="moon">
            <a:avLst>
              <a:gd name="adj" fmla="val 18952"/>
            </a:avLst>
          </a:prstGeom>
          <a:gradFill flip="none" rotWithShape="1">
            <a:gsLst>
              <a:gs pos="24000">
                <a:sysClr val="windowText" lastClr="000000">
                  <a:alpha val="24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6372200" y="4156608"/>
            <a:ext cx="208823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smtClean="0"/>
              <a:t>Impulsando los </a:t>
            </a:r>
            <a:r>
              <a:rPr lang="es-ES" sz="1100" b="1" dirty="0" smtClean="0"/>
              <a:t>parques industriales</a:t>
            </a:r>
            <a:r>
              <a:rPr lang="es-ES" sz="1100" dirty="0" smtClean="0"/>
              <a:t>, significando que solo en el Distrito Industrial de Santo Domingo Oeste el Gobierno ha invertido 600 millones de pesos y va invertir 390 millones más, en procura de generar </a:t>
            </a:r>
            <a:r>
              <a:rPr lang="es-ES" sz="1100" b="1" dirty="0" smtClean="0"/>
              <a:t>20 mil empleos directos y 50 mil indirectos.</a:t>
            </a:r>
            <a:endParaRPr lang="en-US" sz="1100" b="1" dirty="0"/>
          </a:p>
        </p:txBody>
      </p:sp>
      <p:sp>
        <p:nvSpPr>
          <p:cNvPr id="21" name="Ellipse 135"/>
          <p:cNvSpPr/>
          <p:nvPr/>
        </p:nvSpPr>
        <p:spPr bwMode="auto">
          <a:xfrm>
            <a:off x="3694568" y="5125821"/>
            <a:ext cx="1160462" cy="1139825"/>
          </a:xfrm>
          <a:prstGeom prst="ellipse">
            <a:avLst/>
          </a:prstGeom>
          <a:blipFill dpi="0" rotWithShape="1">
            <a:blip r:embed="rId6"/>
            <a:srcRect/>
            <a:stretch>
              <a:fillRect l="-5000" t="10000" b="-4000"/>
            </a:stretch>
          </a:blipFill>
          <a:ln w="9525" cap="flat" cmpd="sng" algn="ctr">
            <a:noFill/>
            <a:prstDash val="solid"/>
          </a:ln>
          <a:effectLst>
            <a:outerShdw blurRad="50800" dist="254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" name="Ellipse 136"/>
          <p:cNvSpPr>
            <a:spLocks noChangeArrowheads="1"/>
          </p:cNvSpPr>
          <p:nvPr/>
        </p:nvSpPr>
        <p:spPr bwMode="auto">
          <a:xfrm rot="-164792">
            <a:off x="3854111" y="5120906"/>
            <a:ext cx="841375" cy="617538"/>
          </a:xfrm>
          <a:prstGeom prst="ellipse">
            <a:avLst/>
          </a:prstGeom>
          <a:gradFill rotWithShape="1">
            <a:gsLst>
              <a:gs pos="0">
                <a:srgbClr val="FFFCF9">
                  <a:alpha val="76999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3" name="Måne 137"/>
          <p:cNvSpPr/>
          <p:nvPr/>
        </p:nvSpPr>
        <p:spPr bwMode="auto">
          <a:xfrm rot="16387305">
            <a:off x="4011892" y="5413411"/>
            <a:ext cx="502266" cy="1127576"/>
          </a:xfrm>
          <a:prstGeom prst="moon">
            <a:avLst>
              <a:gd name="adj" fmla="val 18952"/>
            </a:avLst>
          </a:prstGeom>
          <a:gradFill flip="none" rotWithShape="1">
            <a:gsLst>
              <a:gs pos="24000">
                <a:sysClr val="windowText" lastClr="000000">
                  <a:alpha val="24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FFFF"/>
              </a:solidFill>
              <a:latin typeface="Calibri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4973076" y="5694363"/>
            <a:ext cx="13059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 smtClean="0"/>
              <a:t>Consultorías</a:t>
            </a:r>
            <a:r>
              <a:rPr lang="en-US" sz="1100" dirty="0" smtClean="0"/>
              <a:t> 70% </a:t>
            </a:r>
            <a:r>
              <a:rPr lang="en-US" sz="1100" dirty="0" err="1" smtClean="0"/>
              <a:t>nacional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cxnSp>
        <p:nvCxnSpPr>
          <p:cNvPr id="25" name="3 Conector recto"/>
          <p:cNvCxnSpPr/>
          <p:nvPr/>
        </p:nvCxnSpPr>
        <p:spPr bwMode="auto">
          <a:xfrm>
            <a:off x="1115616" y="2883542"/>
            <a:ext cx="1333623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47 Conector recto"/>
          <p:cNvCxnSpPr/>
          <p:nvPr/>
        </p:nvCxnSpPr>
        <p:spPr bwMode="auto">
          <a:xfrm>
            <a:off x="683568" y="4279424"/>
            <a:ext cx="1505311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49 Conector recto"/>
          <p:cNvCxnSpPr/>
          <p:nvPr/>
        </p:nvCxnSpPr>
        <p:spPr bwMode="auto">
          <a:xfrm>
            <a:off x="5866935" y="2489434"/>
            <a:ext cx="1729401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51 Conector recto"/>
          <p:cNvCxnSpPr/>
          <p:nvPr/>
        </p:nvCxnSpPr>
        <p:spPr bwMode="auto">
          <a:xfrm>
            <a:off x="6359277" y="4156608"/>
            <a:ext cx="1957139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53 Conector recto"/>
          <p:cNvCxnSpPr/>
          <p:nvPr/>
        </p:nvCxnSpPr>
        <p:spPr bwMode="auto">
          <a:xfrm>
            <a:off x="4945425" y="5682305"/>
            <a:ext cx="1210640" cy="1343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"/>
            <a:ext cx="68356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26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Estrategia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es-DO" dirty="0" smtClean="0"/>
              <a:t>Máxima publicidad: mejoras al portal compras dominicanas y  avances para el Portal Único de Contrataciones.</a:t>
            </a:r>
          </a:p>
          <a:p>
            <a:r>
              <a:rPr lang="es-DO" dirty="0"/>
              <a:t>V</a:t>
            </a:r>
            <a:r>
              <a:rPr lang="es-DO" dirty="0" smtClean="0"/>
              <a:t>inculación de las compras a </a:t>
            </a:r>
            <a:r>
              <a:rPr lang="es-DO" dirty="0" err="1" smtClean="0"/>
              <a:t>Mipymes</a:t>
            </a:r>
            <a:r>
              <a:rPr lang="es-DO" dirty="0" smtClean="0"/>
              <a:t> a la producción y/o fabricación nacional: Las compras como herramienta de desarrollo.</a:t>
            </a:r>
          </a:p>
          <a:p>
            <a:r>
              <a:rPr lang="es-DO" dirty="0" smtClean="0"/>
              <a:t>Mejoras en la normativa: Decreto 543-12  y 164-13.</a:t>
            </a:r>
          </a:p>
          <a:p>
            <a:r>
              <a:rPr lang="es-DO" dirty="0" smtClean="0"/>
              <a:t>Capacitación de todos los actores en especial las </a:t>
            </a:r>
            <a:r>
              <a:rPr lang="es-DO" dirty="0" err="1" smtClean="0"/>
              <a:t>mipymes</a:t>
            </a:r>
            <a:r>
              <a:rPr lang="es-DO" dirty="0" smtClean="0"/>
              <a:t>.</a:t>
            </a:r>
          </a:p>
          <a:p>
            <a:r>
              <a:rPr lang="es-DO" dirty="0" smtClean="0"/>
              <a:t>Monitoreo activo: Aleatoriamente.</a:t>
            </a:r>
          </a:p>
          <a:p>
            <a:r>
              <a:rPr lang="es-DO" dirty="0" smtClean="0"/>
              <a:t>Trabajo de la dirección con </a:t>
            </a:r>
            <a:r>
              <a:rPr lang="es-DO" dirty="0" err="1" smtClean="0"/>
              <a:t>mipymes</a:t>
            </a:r>
            <a:r>
              <a:rPr lang="es-DO" dirty="0" smtClean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38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524000" y="304800"/>
            <a:ext cx="6019800" cy="762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DO" sz="36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s-DO" sz="36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endParaRPr lang="es-DO" sz="36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0 CuadroTexto"/>
          <p:cNvSpPr txBox="1"/>
          <p:nvPr/>
        </p:nvSpPr>
        <p:spPr>
          <a:xfrm>
            <a:off x="1104900" y="589747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Desarrollo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capacidades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Coordinación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Interinstitucional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7017" t="21031" r="74045" b="68306"/>
          <a:stretch>
            <a:fillRect/>
          </a:stretch>
        </p:blipFill>
        <p:spPr>
          <a:xfrm>
            <a:off x="381000" y="2057400"/>
            <a:ext cx="2362200" cy="8382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4378" t="25000" r="72952" b="63541"/>
          <a:stretch>
            <a:fillRect/>
          </a:stretch>
        </p:blipFill>
        <p:spPr bwMode="auto">
          <a:xfrm>
            <a:off x="6400800" y="2133600"/>
            <a:ext cx="226218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Users\jtoribio\Desktop\2012-11-06- Encuentro CODOPYME\logos\proindustria-300x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810000"/>
            <a:ext cx="28575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jtoribio\Desktop\2012-11-06- Encuentro CODOPYME\logos\logo_minp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04800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jtoribio\Desktop\2012-11-06- Encuentro CODOPYME\logos\banreserva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733800"/>
            <a:ext cx="213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jtoribio\Desktop\2012-11-06- Encuentro CODOPYME\logos\logo infotep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4495800"/>
            <a:ext cx="15430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X:\INFO &amp; ESTADISTICAS\LOGOS\Logo_dgc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5181600"/>
            <a:ext cx="259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8 Rectángulo"/>
          <p:cNvSpPr/>
          <p:nvPr/>
        </p:nvSpPr>
        <p:spPr>
          <a:xfrm>
            <a:off x="7010400" y="6172200"/>
            <a:ext cx="152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4008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1" y="5638800"/>
            <a:ext cx="2438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5503358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931862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5486400"/>
            <a:ext cx="14287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jtoribio\Desktop\2012-11-06- Encuentro CODOPYME\logos\logo infote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648200"/>
            <a:ext cx="19748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Users\jtoribio\Desktop\2012-11-06- Encuentro CODOPYME\logos\proindustria-300x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648200"/>
            <a:ext cx="17716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447800"/>
            <a:ext cx="26670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77579" y="523875"/>
            <a:ext cx="7391400" cy="609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DO" sz="3600" b="1" dirty="0" smtClean="0">
                <a:solidFill>
                  <a:schemeClr val="tx2">
                    <a:lumMod val="75000"/>
                  </a:schemeClr>
                </a:solidFill>
              </a:rPr>
              <a:t>Llevando confianza al SNCP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8127" y="2943812"/>
            <a:ext cx="2913962" cy="1774284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DO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+mj-ea"/>
                <a:cs typeface="Arial"/>
              </a:rPr>
              <a:t>Trabajando para desarrollar  confianza en el sistema: circuito interinstitucional</a:t>
            </a:r>
          </a:p>
        </p:txBody>
      </p:sp>
      <p:pic>
        <p:nvPicPr>
          <p:cNvPr id="9" name="Picture 3" descr="arrow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2133600"/>
            <a:ext cx="10668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arrow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70912">
            <a:off x="5725602" y="3713776"/>
            <a:ext cx="10668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arrow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705941">
            <a:off x="3921125" y="4443413"/>
            <a:ext cx="10668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 descr="arrow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0292452">
            <a:off x="2722498" y="4188731"/>
            <a:ext cx="1066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9" descr="arrow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3600" y="2438400"/>
            <a:ext cx="8334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64008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57600" y="6553200"/>
            <a:ext cx="1905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05800" y="6248400"/>
            <a:ext cx="838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17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304800" y="914400"/>
            <a:ext cx="8382000" cy="1631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atin typeface="+mn-lt"/>
                <a:cs typeface="+mn-cs"/>
              </a:rPr>
              <a:t>P</a:t>
            </a:r>
            <a:r>
              <a:rPr lang="es-ES" sz="2000" b="1" dirty="0" smtClean="0">
                <a:latin typeface="+mn-lt"/>
                <a:cs typeface="+mn-cs"/>
              </a:rPr>
              <a:t>ara </a:t>
            </a:r>
            <a:r>
              <a:rPr lang="es-ES" sz="2000" b="1" dirty="0">
                <a:latin typeface="+mn-lt"/>
                <a:cs typeface="+mn-cs"/>
              </a:rPr>
              <a:t>fines legales (</a:t>
            </a:r>
            <a:r>
              <a:rPr lang="es-ES" sz="2000" b="1" dirty="0" smtClean="0">
                <a:latin typeface="+mn-lt"/>
                <a:cs typeface="+mn-cs"/>
              </a:rPr>
              <a:t>Ley </a:t>
            </a:r>
            <a:r>
              <a:rPr lang="es-ES" sz="2000" b="1" dirty="0">
                <a:latin typeface="+mn-lt"/>
                <a:cs typeface="+mn-cs"/>
              </a:rPr>
              <a:t>No.488-08):  se entiende por micro, pequeña y mediana empresa, </a:t>
            </a: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toda unidad de explotación económica</a:t>
            </a:r>
            <a:r>
              <a:rPr lang="es-ES" sz="2000" b="1" i="1" dirty="0">
                <a:latin typeface="+mn-lt"/>
                <a:cs typeface="+mn-cs"/>
              </a:rPr>
              <a:t>, </a:t>
            </a: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realizada por una persona natural o jurídica</a:t>
            </a:r>
            <a:r>
              <a:rPr lang="es-ES" sz="2000" b="1" i="1" dirty="0">
                <a:latin typeface="+mn-lt"/>
                <a:cs typeface="+mn-cs"/>
              </a:rPr>
              <a:t>, </a:t>
            </a: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actividades empresariales, agropecuarias, industriales, comerciales o de servicio, rural o urbano</a:t>
            </a:r>
            <a:r>
              <a:rPr lang="es-ES" sz="2000" b="1" i="1" dirty="0">
                <a:latin typeface="+mn-lt"/>
                <a:cs typeface="+mn-cs"/>
              </a:rPr>
              <a:t>, </a:t>
            </a:r>
            <a:r>
              <a:rPr lang="es-ES" sz="2000" b="1" dirty="0">
                <a:latin typeface="+mn-lt"/>
                <a:cs typeface="+mn-cs"/>
              </a:rPr>
              <a:t>que responda a los siguientes parámetros:</a:t>
            </a:r>
            <a:endParaRPr lang="en-US" sz="2000" b="1" dirty="0">
              <a:latin typeface="+mn-lt"/>
              <a:cs typeface="+mn-cs"/>
            </a:endParaRPr>
          </a:p>
        </p:txBody>
      </p:sp>
      <p:graphicFrame>
        <p:nvGraphicFramePr>
          <p:cNvPr id="3" name="6 Tabla"/>
          <p:cNvGraphicFramePr>
            <a:graphicFrameLocks noGrp="1"/>
          </p:cNvGraphicFramePr>
          <p:nvPr>
            <p:extLst/>
          </p:nvPr>
        </p:nvGraphicFramePr>
        <p:xfrm>
          <a:off x="914400" y="2743200"/>
          <a:ext cx="7391400" cy="3474184"/>
        </p:xfrm>
        <a:graphic>
          <a:graphicData uri="http://schemas.openxmlformats.org/drawingml/2006/table">
            <a:tbl>
              <a:tblPr/>
              <a:tblGrid>
                <a:gridCol w="2135808"/>
                <a:gridCol w="1921648"/>
                <a:gridCol w="1551210"/>
                <a:gridCol w="1782734"/>
              </a:tblGrid>
              <a:tr h="434273"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No. trabajadores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Activos</a:t>
                      </a:r>
                      <a:endParaRPr lang="en-US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Ingresos</a:t>
                      </a:r>
                      <a:r>
                        <a:rPr lang="en-US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</a:rPr>
                        <a:t>Brutos</a:t>
                      </a:r>
                      <a:endParaRPr lang="en-US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Microempresa</a:t>
                      </a:r>
                      <a:r>
                        <a:rPr lang="en-US" sz="16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1 - 15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Hasta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3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Hasta</a:t>
                      </a:r>
                      <a:r>
                        <a:rPr lang="en-US" sz="16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6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4273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Pequeña</a:t>
                      </a:r>
                      <a:r>
                        <a:rPr lang="en-US" sz="16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Empresa</a:t>
                      </a:r>
                      <a:r>
                        <a:rPr lang="en-US" sz="16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16 - 60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3,000,000.01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6,000,000.01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4273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 12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 40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4273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</a:rPr>
                        <a:t>Mediana</a:t>
                      </a:r>
                      <a:r>
                        <a:rPr lang="en-US" sz="16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</a:rPr>
                        <a:t>Empresa</a:t>
                      </a:r>
                      <a:r>
                        <a:rPr lang="en-US" sz="16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</a:rPr>
                        <a:t>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61 - 200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12,000,000.01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40,000,000.01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4273"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 40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 150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325480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255896" y="500416"/>
            <a:ext cx="8610600" cy="846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DO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DIRECTORIO DE EMPRESAS Y ESTABLECIMIENTOS</a:t>
            </a:r>
            <a:br>
              <a:rPr lang="es-DO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s-DO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ONE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 bwMode="auto">
          <a:xfrm>
            <a:off x="457200" y="1420504"/>
            <a:ext cx="8229600" cy="3048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Tamaño de las empresas según DEE 2011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Microempresas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67%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Pequeñas Empresas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20.6%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Solo 3 de cada 100 empresas emplean entre 50 y 99 personas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Solo 2 de cada 100 emplean entre 100 y 249  personas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1  Empresa emplea más de 250 personas</a:t>
            </a:r>
            <a:endParaRPr kumimoji="0" lang="es-E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4" name="Picture 2" descr="http://farm1.staticflickr.com/137/317349463_26ae40541a_z.jpg?zz=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581400"/>
            <a:ext cx="6096000" cy="304800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1927518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1551296" y="685800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/>
              <a:t>De acuerdo a la ENAE, el </a:t>
            </a:r>
            <a:r>
              <a:rPr lang="es-DO" sz="2800" b="1" dirty="0" smtClean="0">
                <a:solidFill>
                  <a:srgbClr val="0000CC"/>
                </a:solidFill>
              </a:rPr>
              <a:t>65.5%</a:t>
            </a:r>
            <a:r>
              <a:rPr lang="es-DO" sz="2800" b="1" dirty="0" smtClean="0"/>
              <a:t> de las Empresas tienen menos de </a:t>
            </a:r>
            <a:r>
              <a:rPr lang="es-DO" sz="2800" b="1" dirty="0" smtClean="0">
                <a:solidFill>
                  <a:srgbClr val="FF0000"/>
                </a:solidFill>
              </a:rPr>
              <a:t>10 empleados...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http://4.bp.blogspot.com/-2sCq7Q5qAi0/TYQXgapcLhI/AAAAAAAAAAQ/FJpQirLUJ9c/s1600/pim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362200"/>
            <a:ext cx="3886200" cy="2438400"/>
          </a:xfrm>
          <a:prstGeom prst="rect">
            <a:avLst/>
          </a:prstGeom>
          <a:noFill/>
        </p:spPr>
      </p:pic>
      <p:sp>
        <p:nvSpPr>
          <p:cNvPr id="4" name="5 Medio marco"/>
          <p:cNvSpPr/>
          <p:nvPr/>
        </p:nvSpPr>
        <p:spPr>
          <a:xfrm rot="18876500">
            <a:off x="4433555" y="3061575"/>
            <a:ext cx="915597" cy="944049"/>
          </a:xfrm>
          <a:prstGeom prst="halfFrame">
            <a:avLst>
              <a:gd name="adj1" fmla="val 33333"/>
              <a:gd name="adj2" fmla="val 3337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4" descr="http://www.trabajando.pe/resources/noticias/pe.trabajando.com/image/42-237789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257425"/>
            <a:ext cx="3810000" cy="2543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2902339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31" y="81732"/>
            <a:ext cx="4278569" cy="117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531" y="6149914"/>
            <a:ext cx="1621391" cy="56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32250" y="2895600"/>
            <a:ext cx="90125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DO" sz="2800" dirty="0" smtClean="0">
                <a:latin typeface="Aharoni" pitchFamily="2" charset="-79"/>
                <a:cs typeface="Aharoni" pitchFamily="2" charset="-79"/>
              </a:rPr>
              <a:t>Dra. Yokasta Guzman</a:t>
            </a:r>
          </a:p>
          <a:p>
            <a:pPr algn="ctr"/>
            <a:r>
              <a:rPr lang="es-DO" sz="2800" dirty="0" smtClean="0">
                <a:latin typeface="Aharoni" pitchFamily="2" charset="-79"/>
                <a:cs typeface="Aharoni" pitchFamily="2" charset="-79"/>
              </a:rPr>
              <a:t>Directora General de Contrataciones Públicas</a:t>
            </a:r>
          </a:p>
          <a:p>
            <a:pPr algn="ctr"/>
            <a:r>
              <a:rPr lang="es-DO" sz="2800" dirty="0" smtClean="0">
                <a:latin typeface="Aharoni" pitchFamily="2" charset="-79"/>
                <a:cs typeface="Aharoni" pitchFamily="2" charset="-79"/>
              </a:rPr>
              <a:t>República Dominicana</a:t>
            </a:r>
            <a:endParaRPr lang="es-DO" sz="28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4" y="1505349"/>
            <a:ext cx="5448558" cy="93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1219200" y="4800600"/>
            <a:ext cx="8022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n w="1905"/>
                <a:solidFill>
                  <a:srgbClr val="0A406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Conferencia Abierta Acceso de las </a:t>
            </a:r>
            <a:r>
              <a:rPr lang="es-ES" sz="2000" b="1" dirty="0" err="1">
                <a:ln w="1905"/>
                <a:solidFill>
                  <a:srgbClr val="0A406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Mipymes</a:t>
            </a:r>
            <a:r>
              <a:rPr lang="es-ES" sz="2000" b="1" dirty="0">
                <a:ln w="1905"/>
                <a:solidFill>
                  <a:srgbClr val="0A406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 </a:t>
            </a:r>
            <a:endParaRPr lang="es-ES" sz="2000" b="1" dirty="0" smtClean="0">
              <a:ln w="1905"/>
              <a:solidFill>
                <a:srgbClr val="0A406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s-ES" sz="2000" b="1" dirty="0" smtClean="0">
                <a:ln w="1905"/>
                <a:solidFill>
                  <a:srgbClr val="0A406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a </a:t>
            </a:r>
            <a:r>
              <a:rPr lang="es-ES" sz="2000" b="1" dirty="0">
                <a:ln w="1905"/>
                <a:solidFill>
                  <a:srgbClr val="0A406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las Compras </a:t>
            </a:r>
            <a:r>
              <a:rPr lang="es-ES" sz="2000" b="1" dirty="0" smtClean="0">
                <a:ln w="1905"/>
                <a:solidFill>
                  <a:srgbClr val="0A406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Gubernamentales</a:t>
            </a:r>
            <a:endParaRPr lang="es-DO" sz="2000" b="1" dirty="0" smtClean="0">
              <a:ln w="1905"/>
              <a:solidFill>
                <a:srgbClr val="0A406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s-DO" sz="1600" dirty="0" smtClean="0">
                <a:ln w="1905"/>
                <a:solidFill>
                  <a:srgbClr val="0A406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18 y 19 de Noviembre, Santo Domingo, República Dominicana</a:t>
            </a:r>
            <a:endParaRPr lang="es-DO" sz="1600" dirty="0">
              <a:ln w="1905"/>
              <a:solidFill>
                <a:srgbClr val="0A406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6394" name="Picture 10" descr="Ric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20642"/>
            <a:ext cx="2400300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Organización de los Estados American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297477"/>
            <a:ext cx="114300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Banco Interamericano de Desarrol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73" y="6288587"/>
            <a:ext cx="57150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International Development Research Cent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72" y="6315122"/>
            <a:ext cx="107632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733"/>
            <a:ext cx="4469067" cy="144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8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ráfico de barr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7810" y="7620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2 CuadroTexto"/>
          <p:cNvSpPr txBox="1"/>
          <p:nvPr/>
        </p:nvSpPr>
        <p:spPr>
          <a:xfrm>
            <a:off x="3352800" y="2590800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66.2%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Actual 66</a:t>
            </a:r>
            <a:r>
              <a:rPr lang="en-US" sz="1600" b="1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199423" y="5037943"/>
            <a:ext cx="1639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       20.7%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    Actual 21% 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 rot="1535755">
            <a:off x="5334000" y="4536744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5.2%</a:t>
            </a:r>
            <a:endParaRPr lang="en-US" sz="1400" b="1" dirty="0"/>
          </a:p>
        </p:txBody>
      </p:sp>
      <p:sp>
        <p:nvSpPr>
          <p:cNvPr id="6" name="5 CuadroTexto"/>
          <p:cNvSpPr txBox="1"/>
          <p:nvPr/>
        </p:nvSpPr>
        <p:spPr>
          <a:xfrm rot="1224143">
            <a:off x="5530463" y="4189594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2.2%</a:t>
            </a:r>
            <a:endParaRPr lang="en-US" sz="1400" b="1" dirty="0"/>
          </a:p>
        </p:txBody>
      </p:sp>
      <p:sp>
        <p:nvSpPr>
          <p:cNvPr id="7" name="7 CuadroTexto"/>
          <p:cNvSpPr txBox="1"/>
          <p:nvPr/>
        </p:nvSpPr>
        <p:spPr>
          <a:xfrm>
            <a:off x="1752600" y="152400"/>
            <a:ext cx="5791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Distribución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Mipymes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provincias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Cambiar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8 CuadroTexto"/>
          <p:cNvSpPr txBox="1"/>
          <p:nvPr/>
        </p:nvSpPr>
        <p:spPr>
          <a:xfrm>
            <a:off x="2667000" y="2057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Distrito </a:t>
            </a:r>
            <a:r>
              <a:rPr lang="en-US" b="1" dirty="0" err="1" smtClean="0">
                <a:solidFill>
                  <a:schemeClr val="bg1"/>
                </a:solidFill>
              </a:rPr>
              <a:t>Nacional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9 CuadroTexto"/>
          <p:cNvSpPr txBox="1"/>
          <p:nvPr/>
        </p:nvSpPr>
        <p:spPr>
          <a:xfrm>
            <a:off x="3048000" y="45720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Santo Domingo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10 CuadroTexto"/>
          <p:cNvSpPr txBox="1"/>
          <p:nvPr/>
        </p:nvSpPr>
        <p:spPr>
          <a:xfrm rot="1738612">
            <a:off x="4528167" y="4359039"/>
            <a:ext cx="1611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Santiago</a:t>
            </a:r>
            <a:endParaRPr lang="en-US" sz="1400" b="1" dirty="0"/>
          </a:p>
        </p:txBody>
      </p:sp>
      <p:sp>
        <p:nvSpPr>
          <p:cNvPr id="11" name="11 CuadroTexto"/>
          <p:cNvSpPr txBox="1"/>
          <p:nvPr/>
        </p:nvSpPr>
        <p:spPr>
          <a:xfrm rot="1417645">
            <a:off x="4690470" y="4051216"/>
            <a:ext cx="161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San Cristóbal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12 Cerrar llave"/>
          <p:cNvSpPr/>
          <p:nvPr/>
        </p:nvSpPr>
        <p:spPr>
          <a:xfrm>
            <a:off x="7467600" y="2438400"/>
            <a:ext cx="914400" cy="32766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3 CuadroTexto"/>
          <p:cNvSpPr txBox="1"/>
          <p:nvPr/>
        </p:nvSpPr>
        <p:spPr>
          <a:xfrm>
            <a:off x="8229600" y="35052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Resto</a:t>
            </a:r>
            <a:r>
              <a:rPr lang="en-US" b="1" dirty="0" smtClean="0">
                <a:solidFill>
                  <a:srgbClr val="002060"/>
                </a:solidFill>
              </a:rPr>
              <a:t> 5.7%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3 CuadroTexto"/>
          <p:cNvSpPr txBox="1">
            <a:spLocks noChangeArrowheads="1"/>
          </p:cNvSpPr>
          <p:nvPr/>
        </p:nvSpPr>
        <p:spPr bwMode="auto">
          <a:xfrm>
            <a:off x="428625" y="6096000"/>
            <a:ext cx="990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Calibri" pitchFamily="34" charset="0"/>
              </a:rPr>
              <a:t>Fuente</a:t>
            </a:r>
            <a:r>
              <a:rPr lang="en-US" sz="1100" b="1" dirty="0">
                <a:latin typeface="Calibri" pitchFamily="34" charset="0"/>
              </a:rPr>
              <a:t>: MIC</a:t>
            </a:r>
          </a:p>
        </p:txBody>
      </p:sp>
    </p:spTree>
    <p:extLst>
      <p:ext uri="{BB962C8B-B14F-4D97-AF65-F5344CB8AC3E}">
        <p14:creationId xmlns:p14="http://schemas.microsoft.com/office/powerpoint/2010/main" val="427440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8752" y="609600"/>
            <a:ext cx="2928937" cy="5715000"/>
            <a:chOff x="1067698" y="1562100"/>
            <a:chExt cx="2472426" cy="420211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4096" b="8443"/>
            <a:stretch>
              <a:fillRect/>
            </a:stretch>
          </p:blipFill>
          <p:spPr bwMode="auto">
            <a:xfrm>
              <a:off x="1071563" y="2912395"/>
              <a:ext cx="2468561" cy="1265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64" y="4177566"/>
              <a:ext cx="2468560" cy="158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7698" y="1562100"/>
              <a:ext cx="2472426" cy="135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14" descr="C:\Users\Juan Vasquez\Desktop\Santiago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2592" y="4191000"/>
            <a:ext cx="6019800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67689" y="381000"/>
            <a:ext cx="60763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i="1" dirty="0" smtClean="0">
                <a:solidFill>
                  <a:srgbClr val="1F497D">
                    <a:lumMod val="75000"/>
                  </a:srgbClr>
                </a:solidFill>
              </a:rPr>
              <a:t>CAMBIO DE PARADIGMA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100" b="1" i="1" dirty="0" err="1" smtClean="0">
                <a:solidFill>
                  <a:srgbClr val="1F497D">
                    <a:lumMod val="75000"/>
                  </a:srgbClr>
                </a:solidFill>
              </a:rPr>
              <a:t>Utilizando</a:t>
            </a:r>
            <a:r>
              <a:rPr lang="en-US" sz="2100" b="1" i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</a:rPr>
              <a:t>el </a:t>
            </a:r>
            <a:r>
              <a:rPr lang="en-US" sz="2100" b="1" i="1" dirty="0" err="1">
                <a:solidFill>
                  <a:srgbClr val="1F497D">
                    <a:lumMod val="75000"/>
                  </a:srgbClr>
                </a:solidFill>
              </a:rPr>
              <a:t>Poder</a:t>
            </a: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</a:rPr>
              <a:t> de Compras del Estado </a:t>
            </a:r>
            <a:r>
              <a:rPr lang="en-US" sz="2100" b="1" i="1" dirty="0" err="1">
                <a:solidFill>
                  <a:srgbClr val="1F497D">
                    <a:lumMod val="75000"/>
                  </a:srgbClr>
                </a:solidFill>
              </a:rPr>
              <a:t>como</a:t>
            </a: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2100" b="1" i="1" dirty="0" err="1">
                <a:solidFill>
                  <a:srgbClr val="1F497D">
                    <a:lumMod val="75000"/>
                  </a:srgbClr>
                </a:solidFill>
              </a:rPr>
              <a:t>Herramienta</a:t>
            </a: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2100" b="1" i="1" dirty="0" err="1">
                <a:solidFill>
                  <a:srgbClr val="1F497D">
                    <a:lumMod val="75000"/>
                  </a:srgbClr>
                </a:solidFill>
              </a:rPr>
              <a:t>para</a:t>
            </a: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</a:rPr>
              <a:t> el </a:t>
            </a:r>
            <a:r>
              <a:rPr lang="en-US" sz="2100" b="1" i="1" dirty="0" err="1">
                <a:solidFill>
                  <a:srgbClr val="1F497D">
                    <a:lumMod val="75000"/>
                  </a:srgbClr>
                </a:solidFill>
              </a:rPr>
              <a:t>Desarrollo</a:t>
            </a: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</a:rPr>
              <a:t> de los </a:t>
            </a:r>
            <a:r>
              <a:rPr lang="en-US" sz="2100" b="1" i="1" dirty="0" err="1">
                <a:solidFill>
                  <a:srgbClr val="1F497D">
                    <a:lumMod val="75000"/>
                  </a:srgbClr>
                </a:solidFill>
              </a:rPr>
              <a:t>Sectores</a:t>
            </a: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2100" b="1" i="1" dirty="0" err="1">
                <a:solidFill>
                  <a:srgbClr val="1F497D">
                    <a:lumMod val="75000"/>
                  </a:srgbClr>
                </a:solidFill>
              </a:rPr>
              <a:t>Productivos</a:t>
            </a: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</a:rPr>
              <a:t>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s-DO" sz="2100" b="1" i="1" dirty="0">
                <a:solidFill>
                  <a:srgbClr val="1F497D">
                    <a:lumMod val="75000"/>
                  </a:srgbClr>
                </a:solidFill>
              </a:rPr>
              <a:t>Compras públicas</a:t>
            </a:r>
            <a:r>
              <a:rPr lang="en-029" sz="2100" b="1" i="1" dirty="0">
                <a:solidFill>
                  <a:srgbClr val="1F497D">
                    <a:lumMod val="75000"/>
                  </a:srgbClr>
                </a:solidFill>
              </a:rPr>
              <a:t>,</a:t>
            </a:r>
            <a:r>
              <a:rPr lang="es-DO" sz="2100" b="1" i="1" dirty="0">
                <a:solidFill>
                  <a:srgbClr val="1F497D">
                    <a:lumMod val="75000"/>
                  </a:srgbClr>
                </a:solidFill>
              </a:rPr>
              <a:t> de una política de abastecimiento a una verdadera política pública para  la transparencia, mejora de la  calidad del gasto; rendición de cuentas y gobernabilidad.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s-DO" sz="2100" b="1" i="1" dirty="0">
                <a:solidFill>
                  <a:srgbClr val="1F497D">
                    <a:lumMod val="75000"/>
                  </a:srgbClr>
                </a:solidFill>
              </a:rPr>
              <a:t> Uso del  gasto público  vinculado al desarrollo de distintos sectores: </a:t>
            </a:r>
            <a:r>
              <a:rPr lang="es-DO" sz="2100" b="1" i="1" dirty="0" err="1">
                <a:solidFill>
                  <a:srgbClr val="1F497D">
                    <a:lumMod val="75000"/>
                  </a:srgbClr>
                </a:solidFill>
              </a:rPr>
              <a:t>Mipymes</a:t>
            </a:r>
            <a:r>
              <a:rPr lang="es-DO" sz="2100" b="1" i="1" dirty="0">
                <a:solidFill>
                  <a:srgbClr val="1F497D">
                    <a:lumMod val="75000"/>
                  </a:srgbClr>
                </a:solidFill>
              </a:rPr>
              <a:t>, discapacitados, mujeres, medio-ambiente.</a:t>
            </a:r>
          </a:p>
          <a:p>
            <a:pPr algn="ctr">
              <a:buFont typeface="Wingdings" pitchFamily="2" charset="2"/>
              <a:buChar char="ü"/>
              <a:defRPr/>
            </a:pPr>
            <a:endParaRPr lang="en-US" sz="2100" b="1" i="1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b="1" dirty="0" smtClean="0">
                <a:solidFill>
                  <a:schemeClr val="tx2"/>
                </a:solidFill>
              </a:rPr>
              <a:t>Aprovechando una  oportunidad</a:t>
            </a:r>
            <a:endParaRPr lang="es-CR" b="1" dirty="0">
              <a:solidFill>
                <a:schemeClr val="tx2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s-CR" dirty="0" smtClean="0"/>
          </a:p>
          <a:p>
            <a:pPr>
              <a:buFontTx/>
              <a:buChar char="-"/>
            </a:pPr>
            <a:r>
              <a:rPr lang="es-CR" dirty="0" smtClean="0"/>
              <a:t> Por primera vez se entrega el 4% del PIB para la Educación RD$100 mil millones.</a:t>
            </a:r>
          </a:p>
          <a:p>
            <a:pPr marL="0" indent="0">
              <a:buNone/>
            </a:pPr>
            <a:endParaRPr lang="es-CR" dirty="0" smtClean="0"/>
          </a:p>
          <a:p>
            <a:pPr>
              <a:buFontTx/>
              <a:buChar char="-"/>
            </a:pPr>
            <a:r>
              <a:rPr lang="es-CR" dirty="0"/>
              <a:t> </a:t>
            </a:r>
            <a:r>
              <a:rPr lang="es-CR" dirty="0" smtClean="0"/>
              <a:t>Conquista  de la sociedad dominicana.</a:t>
            </a:r>
          </a:p>
          <a:p>
            <a:pPr marL="0" indent="0">
              <a:buNone/>
            </a:pPr>
            <a:endParaRPr lang="es-CR" dirty="0" smtClean="0"/>
          </a:p>
          <a:p>
            <a:pPr>
              <a:buFontTx/>
              <a:buChar char="-"/>
            </a:pPr>
            <a:r>
              <a:rPr lang="es-CR" dirty="0"/>
              <a:t> </a:t>
            </a:r>
            <a:r>
              <a:rPr lang="es-CR" dirty="0" smtClean="0"/>
              <a:t>Incluye ampliación jornada escolar.</a:t>
            </a:r>
          </a:p>
          <a:p>
            <a:pPr marL="0" indent="0">
              <a:buNone/>
            </a:pPr>
            <a:endParaRPr lang="es-CR" dirty="0" smtClean="0"/>
          </a:p>
          <a:p>
            <a:pPr>
              <a:buFontTx/>
              <a:buChar char="-"/>
            </a:pPr>
            <a:r>
              <a:rPr lang="es-CR" dirty="0"/>
              <a:t> </a:t>
            </a:r>
            <a:r>
              <a:rPr lang="es-CR" dirty="0" smtClean="0"/>
              <a:t>Primer paso, construcción de más aulas: infraestructura, mobiliario, pupitres, desayuno, almuerzo, merienda, zapatos, uniformes, </a:t>
            </a:r>
          </a:p>
        </p:txBody>
      </p:sp>
    </p:spTree>
    <p:extLst>
      <p:ext uri="{BB962C8B-B14F-4D97-AF65-F5344CB8AC3E}">
        <p14:creationId xmlns:p14="http://schemas.microsoft.com/office/powerpoint/2010/main" val="19537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s-DO" sz="3200" b="1" dirty="0"/>
              <a:t>Estructura de la Administración Pública a Nivel Central</a:t>
            </a:r>
            <a:endParaRPr lang="es-ES" sz="3200" b="1" dirty="0"/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241056"/>
              </p:ext>
            </p:extLst>
          </p:nvPr>
        </p:nvGraphicFramePr>
        <p:xfrm>
          <a:off x="381000" y="1145978"/>
          <a:ext cx="8610600" cy="5677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Visio" r:id="rId3" imgW="10240899" imgH="7138797" progId="">
                  <p:embed/>
                </p:oleObj>
              </mc:Choice>
              <mc:Fallback>
                <p:oleObj name="Visio" r:id="rId3" imgW="10240899" imgH="7138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145978"/>
                        <a:ext cx="8610600" cy="5677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Arco"/>
          <p:cNvSpPr/>
          <p:nvPr/>
        </p:nvSpPr>
        <p:spPr>
          <a:xfrm>
            <a:off x="4572000" y="1982391"/>
            <a:ext cx="685800" cy="6858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24199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05946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796136" y="2204864"/>
            <a:ext cx="144016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10" name="Rectangle 9"/>
          <p:cNvSpPr/>
          <p:nvPr/>
        </p:nvSpPr>
        <p:spPr>
          <a:xfrm>
            <a:off x="5076056" y="5517232"/>
            <a:ext cx="144016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11" name="Rectangle 10"/>
          <p:cNvSpPr/>
          <p:nvPr/>
        </p:nvSpPr>
        <p:spPr>
          <a:xfrm>
            <a:off x="5940152" y="4653136"/>
            <a:ext cx="144016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12" name="Rectangle 11"/>
          <p:cNvSpPr/>
          <p:nvPr/>
        </p:nvSpPr>
        <p:spPr>
          <a:xfrm>
            <a:off x="1619672" y="2204864"/>
            <a:ext cx="144016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18" name="Rectangle 17"/>
          <p:cNvSpPr/>
          <p:nvPr/>
        </p:nvSpPr>
        <p:spPr>
          <a:xfrm>
            <a:off x="3563888" y="1556792"/>
            <a:ext cx="1728192" cy="64807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20" name="Rectangle 19"/>
          <p:cNvSpPr/>
          <p:nvPr/>
        </p:nvSpPr>
        <p:spPr>
          <a:xfrm>
            <a:off x="5940152" y="3573016"/>
            <a:ext cx="1800200" cy="72008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21" name="Rectangle 20"/>
          <p:cNvSpPr/>
          <p:nvPr/>
        </p:nvSpPr>
        <p:spPr>
          <a:xfrm>
            <a:off x="1619672" y="4725144"/>
            <a:ext cx="1584176" cy="57606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22" name="Rectangle 21"/>
          <p:cNvSpPr/>
          <p:nvPr/>
        </p:nvSpPr>
        <p:spPr>
          <a:xfrm>
            <a:off x="1259632" y="3501008"/>
            <a:ext cx="1728192" cy="64807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24" name="Rectangle 23"/>
          <p:cNvSpPr/>
          <p:nvPr/>
        </p:nvSpPr>
        <p:spPr>
          <a:xfrm>
            <a:off x="6948264" y="5661248"/>
            <a:ext cx="172819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DO" sz="1400" dirty="0" smtClean="0"/>
              <a:t>ADMINISTRACIÓN TRIBUTARIA</a:t>
            </a:r>
            <a:endParaRPr lang="es-DO" sz="1400" dirty="0"/>
          </a:p>
        </p:txBody>
      </p:sp>
      <p:sp>
        <p:nvSpPr>
          <p:cNvPr id="16" name="Rectangle 15"/>
          <p:cNvSpPr/>
          <p:nvPr/>
        </p:nvSpPr>
        <p:spPr>
          <a:xfrm>
            <a:off x="2627784" y="5517232"/>
            <a:ext cx="1800200" cy="72008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3400" y="34888"/>
            <a:ext cx="8143056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DO" sz="24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Sistema Integrado de Administración Financiera de Estado (SIAFE</a:t>
            </a:r>
            <a:r>
              <a:rPr lang="es-DO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 y s</a:t>
            </a:r>
            <a:r>
              <a:rPr kumimoji="0" lang="es-DO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ubsistemas</a:t>
            </a:r>
            <a:r>
              <a:rPr kumimoji="0" lang="es-DO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s-DO" sz="24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es-DO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onexos</a:t>
            </a:r>
            <a:endParaRPr kumimoji="0" lang="es-DO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12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4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82166" y="5013176"/>
            <a:ext cx="79208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DO" sz="2400" b="1" dirty="0">
                <a:solidFill>
                  <a:schemeClr val="tx2">
                    <a:lumMod val="75000"/>
                  </a:schemeClr>
                </a:solidFill>
              </a:rPr>
              <a:t>Incrementar la capacidad instalada del Sistema Educativo Público Dominicano, para proporcionar una mayor oferta educativa que contribuya con el </a:t>
            </a:r>
            <a:r>
              <a:rPr lang="es-DO" sz="2400" b="1" dirty="0" smtClean="0">
                <a:solidFill>
                  <a:schemeClr val="tx2">
                    <a:lumMod val="75000"/>
                  </a:schemeClr>
                </a:solidFill>
              </a:rPr>
              <a:t>nuevo modelo </a:t>
            </a:r>
          </a:p>
          <a:p>
            <a:pPr algn="ctr">
              <a:defRPr/>
            </a:pPr>
            <a:r>
              <a:rPr lang="es-DO" sz="2400" b="1" dirty="0" smtClean="0">
                <a:solidFill>
                  <a:schemeClr val="tx2">
                    <a:lumMod val="75000"/>
                  </a:schemeClr>
                </a:solidFill>
              </a:rPr>
              <a:t>de desarrollo </a:t>
            </a:r>
            <a:r>
              <a:rPr lang="es-DO" sz="2400" b="1" dirty="0">
                <a:solidFill>
                  <a:schemeClr val="tx2">
                    <a:lumMod val="75000"/>
                  </a:schemeClr>
                </a:solidFill>
              </a:rPr>
              <a:t>del </a:t>
            </a:r>
            <a:r>
              <a:rPr lang="es-DO" sz="2400" b="1" dirty="0" smtClean="0">
                <a:solidFill>
                  <a:schemeClr val="tx2">
                    <a:lumMod val="75000"/>
                  </a:schemeClr>
                </a:solidFill>
              </a:rPr>
              <a:t>país</a:t>
            </a:r>
            <a:endParaRPr lang="en-US" sz="24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4394" y="4182179"/>
            <a:ext cx="3816424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chemeClr val="bg1"/>
                </a:solidFill>
              </a:rPr>
              <a:t>Propósito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3" descr="PED_logo_version_02[1].jpg"/>
          <p:cNvPicPr>
            <a:picLocks noChangeAspect="1"/>
          </p:cNvPicPr>
          <p:nvPr/>
        </p:nvPicPr>
        <p:blipFill>
          <a:blip r:embed="rId2" cstate="print"/>
          <a:srcRect l="4622" t="27222" r="8250" b="23750"/>
          <a:stretch>
            <a:fillRect/>
          </a:stretch>
        </p:blipFill>
        <p:spPr bwMode="auto">
          <a:xfrm>
            <a:off x="1187624" y="44624"/>
            <a:ext cx="685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66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8" descr="PED_logo_version_02[1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9700" y="2041525"/>
            <a:ext cx="3887788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6567488" y="4076700"/>
            <a:ext cx="2233612" cy="2592388"/>
          </a:xfrm>
          <a:prstGeom prst="wedgeRectCallout">
            <a:avLst>
              <a:gd name="adj1" fmla="val -50131"/>
              <a:gd name="adj2" fmla="val -6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D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DO">
              <a:solidFill>
                <a:prstClr val="white"/>
              </a:solidFill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7663" y="4205288"/>
            <a:ext cx="20193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1000" y="892175"/>
            <a:ext cx="2520950" cy="2232025"/>
            <a:chOff x="3563888" y="256900"/>
            <a:chExt cx="2520280" cy="2232248"/>
          </a:xfrm>
        </p:grpSpPr>
        <p:sp>
          <p:nvSpPr>
            <p:cNvPr id="17" name="Rectangular Callout 16"/>
            <p:cNvSpPr/>
            <p:nvPr/>
          </p:nvSpPr>
          <p:spPr>
            <a:xfrm>
              <a:off x="3563888" y="256900"/>
              <a:ext cx="2520280" cy="2232248"/>
            </a:xfrm>
            <a:prstGeom prst="wedgeRectCallout">
              <a:avLst>
                <a:gd name="adj1" fmla="val 46841"/>
                <a:gd name="adj2" fmla="val 6230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D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DO">
                <a:solidFill>
                  <a:prstClr val="white"/>
                </a:solidFill>
              </a:endParaRPr>
            </a:p>
          </p:txBody>
        </p:sp>
        <p:pic>
          <p:nvPicPr>
            <p:cNvPr id="8208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18148" y="395596"/>
              <a:ext cx="2411760" cy="1954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ular Callout 7"/>
          <p:cNvSpPr/>
          <p:nvPr/>
        </p:nvSpPr>
        <p:spPr>
          <a:xfrm>
            <a:off x="6516688" y="908050"/>
            <a:ext cx="2232025" cy="2233613"/>
          </a:xfrm>
          <a:prstGeom prst="wedgeRectCallout">
            <a:avLst>
              <a:gd name="adj1" fmla="val -58944"/>
              <a:gd name="adj2" fmla="val 66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D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DO">
              <a:solidFill>
                <a:prstClr val="white"/>
              </a:solidFill>
            </a:endParaRPr>
          </a:p>
        </p:txBody>
      </p:sp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1000125"/>
            <a:ext cx="20955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0825" y="4076700"/>
            <a:ext cx="2233613" cy="2493963"/>
            <a:chOff x="1115616" y="4221088"/>
            <a:chExt cx="2232248" cy="2492896"/>
          </a:xfrm>
        </p:grpSpPr>
        <p:sp>
          <p:nvSpPr>
            <p:cNvPr id="15" name="Rectangular Callout 14"/>
            <p:cNvSpPr/>
            <p:nvPr/>
          </p:nvSpPr>
          <p:spPr>
            <a:xfrm>
              <a:off x="1115616" y="4221088"/>
              <a:ext cx="2232248" cy="2492896"/>
            </a:xfrm>
            <a:prstGeom prst="wedgeRectCallout">
              <a:avLst>
                <a:gd name="adj1" fmla="val 69272"/>
                <a:gd name="adj2" fmla="val -493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D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DO">
                <a:solidFill>
                  <a:prstClr val="white"/>
                </a:solidFill>
              </a:endParaRPr>
            </a:p>
          </p:txBody>
        </p:sp>
        <p:pic>
          <p:nvPicPr>
            <p:cNvPr id="8206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5098" y="4315000"/>
              <a:ext cx="2088232" cy="2312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ular Callout 10"/>
          <p:cNvSpPr/>
          <p:nvPr/>
        </p:nvSpPr>
        <p:spPr>
          <a:xfrm>
            <a:off x="3563938" y="520700"/>
            <a:ext cx="2520950" cy="2044700"/>
          </a:xfrm>
          <a:prstGeom prst="wedgeRectCallout">
            <a:avLst>
              <a:gd name="adj1" fmla="val 19701"/>
              <a:gd name="adj2" fmla="val 73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D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DO">
              <a:solidFill>
                <a:prstClr val="white"/>
              </a:solidFill>
            </a:endParaRPr>
          </a:p>
        </p:txBody>
      </p:sp>
      <p:pic>
        <p:nvPicPr>
          <p:cNvPr id="8202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620713"/>
            <a:ext cx="234791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ular Callout 12"/>
          <p:cNvSpPr/>
          <p:nvPr/>
        </p:nvSpPr>
        <p:spPr>
          <a:xfrm>
            <a:off x="3635375" y="4732338"/>
            <a:ext cx="2376488" cy="1873250"/>
          </a:xfrm>
          <a:prstGeom prst="wedgeRectCallout">
            <a:avLst>
              <a:gd name="adj1" fmla="val -37467"/>
              <a:gd name="adj2" fmla="val -844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D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DO">
              <a:solidFill>
                <a:prstClr val="white"/>
              </a:solidFill>
            </a:endParaRPr>
          </a:p>
        </p:txBody>
      </p:sp>
      <p:pic>
        <p:nvPicPr>
          <p:cNvPr id="8204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4805363"/>
            <a:ext cx="2209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39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/>
          </p:cNvSpPr>
          <p:nvPr/>
        </p:nvSpPr>
        <p:spPr bwMode="auto">
          <a:xfrm>
            <a:off x="357187" y="2375297"/>
            <a:ext cx="5063133" cy="535781"/>
          </a:xfrm>
          <a:custGeom>
            <a:avLst/>
            <a:gdLst>
              <a:gd name="T0" fmla="*/ 1200300019 w 21600"/>
              <a:gd name="T1" fmla="*/ 13440833 h 21600"/>
              <a:gd name="T2" fmla="*/ 1200300019 w 21600"/>
              <a:gd name="T3" fmla="*/ 13440833 h 21600"/>
              <a:gd name="T4" fmla="*/ 1200300019 w 21600"/>
              <a:gd name="T5" fmla="*/ 13440833 h 21600"/>
              <a:gd name="T6" fmla="*/ 1200300019 w 21600"/>
              <a:gd name="T7" fmla="*/ 134408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1pPr>
            <a:lvl2pPr marL="742950" indent="-28575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2pPr>
            <a:lvl3pPr marL="1143000" indent="-2286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3pPr>
            <a:lvl4pPr marL="1600200" indent="-2286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4pPr>
            <a:lvl5pPr marL="2057400" indent="-2286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9pPr>
          </a:lstStyle>
          <a:p>
            <a:pPr algn="l" eaLnBrk="1">
              <a:lnSpc>
                <a:spcPct val="110000"/>
              </a:lnSpc>
            </a:pPr>
            <a:r>
              <a:rPr lang="es-DO" sz="2742" b="1" i="1"/>
              <a:t>Beneficios</a:t>
            </a:r>
            <a:endParaRPr lang="es-DO" sz="1687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/>
            <a:r>
              <a:rPr lang="es-DO" sz="4219" dirty="0" smtClean="0"/>
              <a:t>Bienestar </a:t>
            </a:r>
            <a:r>
              <a:rPr lang="es-DO" sz="4219" dirty="0"/>
              <a:t>Estudiantil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74" y="1630761"/>
            <a:ext cx="8229600" cy="4525963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s-DO" dirty="0" smtClean="0"/>
              <a:t> </a:t>
            </a: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5616774" y="1695525"/>
            <a:ext cx="3577456" cy="3667869"/>
            <a:chOff x="-215901" y="-139700"/>
            <a:chExt cx="5088999" cy="5215999"/>
          </a:xfrm>
        </p:grpSpPr>
        <p:pic>
          <p:nvPicPr>
            <p:cNvPr id="13319" name="Picture 5" descr="IMG_0869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657200" cy="4657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32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5901" y="-139700"/>
              <a:ext cx="5089000" cy="5215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3318" name="Rectangle 6"/>
          <p:cNvSpPr txBox="1">
            <a:spLocks noChangeArrowheads="1"/>
          </p:cNvSpPr>
          <p:nvPr/>
        </p:nvSpPr>
        <p:spPr bwMode="auto">
          <a:xfrm>
            <a:off x="609599" y="3124201"/>
            <a:ext cx="4266009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42900" indent="-3429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1pPr>
            <a:lvl2pPr marL="742950" indent="-28575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2pPr>
            <a:lvl3pPr marL="1143000" indent="-2286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3pPr>
            <a:lvl4pPr marL="1600200" indent="-2286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4pPr>
            <a:lvl5pPr marL="2057400" indent="-2286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9pPr>
          </a:lstStyle>
          <a:p>
            <a:pPr defTabSz="642915" eaLnBrk="1">
              <a:spcBef>
                <a:spcPts val="492"/>
              </a:spcBef>
              <a:buFontTx/>
              <a:buChar char="•"/>
            </a:pPr>
            <a:r>
              <a:rPr lang="es-DO" sz="2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Desayuno escolar y   meriendas</a:t>
            </a:r>
          </a:p>
          <a:p>
            <a:pPr defTabSz="642915" eaLnBrk="1">
              <a:spcBef>
                <a:spcPts val="492"/>
              </a:spcBef>
              <a:buFontTx/>
              <a:buChar char="•"/>
            </a:pPr>
            <a:r>
              <a:rPr lang="es-DO" sz="2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Mobiliario escolar</a:t>
            </a:r>
          </a:p>
          <a:p>
            <a:pPr defTabSz="642915" eaLnBrk="1">
              <a:spcBef>
                <a:spcPts val="492"/>
              </a:spcBef>
              <a:buFontTx/>
              <a:buChar char="•"/>
            </a:pPr>
            <a:r>
              <a:rPr lang="es-DO" sz="2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Uniformes y zapatos</a:t>
            </a:r>
          </a:p>
          <a:p>
            <a:pPr defTabSz="642915" eaLnBrk="1">
              <a:spcBef>
                <a:spcPts val="492"/>
              </a:spcBef>
              <a:buFontTx/>
              <a:buChar char="•"/>
            </a:pPr>
            <a:r>
              <a:rPr lang="es-DO" sz="2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Libros de </a:t>
            </a:r>
            <a:r>
              <a:rPr lang="es-DO" sz="22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textos, mochilas, etc.</a:t>
            </a:r>
            <a:endParaRPr lang="es-DO" sz="2531" dirty="0"/>
          </a:p>
        </p:txBody>
      </p:sp>
    </p:spTree>
    <p:extLst>
      <p:ext uri="{BB962C8B-B14F-4D97-AF65-F5344CB8AC3E}">
        <p14:creationId xmlns:p14="http://schemas.microsoft.com/office/powerpoint/2010/main" val="1264967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2081280" presetClass="entr" presetSubtype="788393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88" y="562570"/>
            <a:ext cx="8428509" cy="857250"/>
          </a:xfrm>
        </p:spPr>
        <p:txBody>
          <a:bodyPr/>
          <a:lstStyle/>
          <a:p>
            <a:pPr eaLnBrk="1"/>
            <a:r>
              <a:rPr lang="es-DO" smtClean="0"/>
              <a:t>Desayuno Escolar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262988"/>
              </p:ext>
            </p:extLst>
          </p:nvPr>
        </p:nvGraphicFramePr>
        <p:xfrm>
          <a:off x="369466" y="1419818"/>
          <a:ext cx="8405067" cy="4765053"/>
        </p:xfrm>
        <a:graphic>
          <a:graphicData uri="http://schemas.openxmlformats.org/drawingml/2006/table">
            <a:tbl>
              <a:tblPr/>
              <a:tblGrid>
                <a:gridCol w="2277502"/>
                <a:gridCol w="1389771"/>
                <a:gridCol w="1226919"/>
                <a:gridCol w="1159505"/>
                <a:gridCol w="1307815"/>
                <a:gridCol w="1043555"/>
              </a:tblGrid>
              <a:tr h="46361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D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RESUMEN RESULTADOS LICITACIONES EJECUTADAS </a:t>
                      </a:r>
                      <a:r>
                        <a:rPr lang="es-D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</a:t>
                      </a:r>
                      <a:r>
                        <a:rPr lang="es-D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EN PROCESO </a:t>
                      </a:r>
                      <a:r>
                        <a:rPr lang="es-D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 </a:t>
                      </a:r>
                      <a:r>
                        <a:rPr lang="es-D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AÑO 2013</a:t>
                      </a:r>
                    </a:p>
                  </a:txBody>
                  <a:tcPr marL="5358" marR="5358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</a:tr>
              <a:tr h="37089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(RESULTADOS PRELIMINARES TOMADA SOLO PARA EFECTOS ILUSTRATIVOS)</a:t>
                      </a:r>
                      <a:endParaRPr lang="es-D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8" marR="5358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</a:tr>
              <a:tr h="31668">
                <a:tc>
                  <a:txBody>
                    <a:bodyPr/>
                    <a:lstStyle/>
                    <a:p>
                      <a:pPr algn="l" fontAlgn="b"/>
                      <a:endParaRPr lang="es-DO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8" marR="5358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8" marR="5358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8" marR="5358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8" marR="5358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8" marR="5358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8" marR="5358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9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DESCRIPCION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LICITACIONES EJECUTADAS A LA FECHA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</a:tr>
              <a:tr h="741788">
                <a:tc v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PANADERIAS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LECHE Y JUGOS PASTEURIZADOS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LECHE Y JUGOS UHT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PREPARADO LACTEO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TOTALES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788">
                <a:tc v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INABIE-CCC-LPN-2013-01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INABIE-CCC-LPN-2013-02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INABIE-CCC-LR-2013-01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INABIE-CCC-LR-2013-02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</a:tr>
              <a:tr h="386348">
                <a:tc>
                  <a:txBody>
                    <a:bodyPr/>
                    <a:lstStyle/>
                    <a:p>
                      <a:pPr algn="l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PARTICIPANTES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348">
                <a:tc>
                  <a:txBody>
                    <a:bodyPr/>
                    <a:lstStyle/>
                    <a:p>
                      <a:pPr algn="l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ADJUDICADOS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44">
                <a:tc>
                  <a:txBody>
                    <a:bodyPr/>
                    <a:lstStyle/>
                    <a:p>
                      <a:pPr algn="l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NUMERO DE RACIONES ADJUDICADAS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1,331,203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523,375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817,487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163,235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2,835,300</a:t>
                      </a: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30">
                <a:tc>
                  <a:txBody>
                    <a:bodyPr/>
                    <a:lstStyle/>
                    <a:p>
                      <a:pPr algn="l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VALORES ADJUDICADOS (RD</a:t>
                      </a:r>
                      <a:r>
                        <a:rPr lang="es-DO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$) o en adjudicación</a:t>
                      </a:r>
                      <a:endParaRPr lang="es-D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8" marR="5358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1,121,286,037.40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941,876,117.50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1,570,948,418.16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291,374,475.00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3,925,485,048.06</a:t>
                      </a:r>
                    </a:p>
                  </a:txBody>
                  <a:tcPr marL="5358" marR="5358" marT="53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158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/>
            <a:r>
              <a:rPr lang="es-DO" smtClean="0"/>
              <a:t>Mobiliario Escolar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endParaRPr lang="es-DO" dirty="0" smtClean="0"/>
          </a:p>
        </p:txBody>
      </p:sp>
      <p:pic>
        <p:nvPicPr>
          <p:cNvPr id="8" name="Picture 2" descr="http://eldia.com.do/image/article/129/209x400/0/EEDB57ED-6D79-46FF-87ED-6F02F4B43818.jpe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5979" y="1961183"/>
            <a:ext cx="3029396" cy="329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369466" y="3657599"/>
            <a:ext cx="473593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s-DO" sz="2250" b="1" dirty="0" smtClean="0">
                <a:latin typeface="+mj-lt"/>
              </a:rPr>
              <a:t> Concurso Pupitre Dominicano</a:t>
            </a:r>
          </a:p>
          <a:p>
            <a:pPr algn="l">
              <a:defRPr/>
            </a:pPr>
            <a:r>
              <a:rPr lang="es-DO" sz="2250" b="1" dirty="0" smtClean="0">
                <a:latin typeface="+mj-lt"/>
              </a:rPr>
              <a:t> Licitaciones </a:t>
            </a:r>
            <a:r>
              <a:rPr lang="es-DO" sz="2250" b="1" dirty="0" err="1" smtClean="0">
                <a:latin typeface="+mj-lt"/>
              </a:rPr>
              <a:t>Intec</a:t>
            </a:r>
            <a:r>
              <a:rPr lang="es-DO" sz="2250" b="1" dirty="0" smtClean="0">
                <a:latin typeface="+mj-lt"/>
              </a:rPr>
              <a:t> II y II </a:t>
            </a:r>
          </a:p>
          <a:p>
            <a:pPr algn="l">
              <a:defRPr/>
            </a:pPr>
            <a:r>
              <a:rPr lang="es-DO" sz="2250" b="1" dirty="0">
                <a:latin typeface="+mj-lt"/>
              </a:rPr>
              <a:t> </a:t>
            </a:r>
            <a:r>
              <a:rPr lang="es-DO" sz="2250" b="1" dirty="0" smtClean="0">
                <a:latin typeface="+mj-lt"/>
              </a:rPr>
              <a:t>Procesos mobiliario escolar</a:t>
            </a:r>
          </a:p>
          <a:p>
            <a:pPr algn="l">
              <a:defRPr/>
            </a:pPr>
            <a:r>
              <a:rPr lang="es-DO" sz="2250" b="1" dirty="0" smtClean="0">
                <a:latin typeface="+mj-lt"/>
              </a:rPr>
              <a:t>Han presentado dificultades: diseño del proceso.</a:t>
            </a:r>
          </a:p>
          <a:p>
            <a:pPr algn="l">
              <a:defRPr/>
            </a:pPr>
            <a:r>
              <a:rPr lang="es-DO" sz="2250" b="1" dirty="0" smtClean="0">
                <a:latin typeface="+mj-lt"/>
              </a:rPr>
              <a:t>Desconocimiento de la normativa.</a:t>
            </a:r>
            <a:endParaRPr lang="es-DO" sz="2250" b="1" dirty="0">
              <a:latin typeface="+mj-lt"/>
            </a:endParaRPr>
          </a:p>
          <a:p>
            <a:pPr algn="l">
              <a:defRPr/>
            </a:pPr>
            <a:r>
              <a:rPr lang="es-DO" sz="2250" b="1" dirty="0" smtClean="0">
                <a:latin typeface="+mj-lt"/>
              </a:rPr>
              <a:t>Especificaciones técnicas y criterios de evaluación.</a:t>
            </a:r>
          </a:p>
        </p:txBody>
      </p:sp>
      <p:pic>
        <p:nvPicPr>
          <p:cNvPr id="6" name="Picture 2" descr="http://eldia.com.do/image/article/129/209x400/0/EEDB57ED-6D79-46FF-87ED-6F02F4B43818.jpe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7404" y="1953876"/>
            <a:ext cx="3029396" cy="329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62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713" y="1554163"/>
            <a:ext cx="3124200" cy="5126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DO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Ley 247-12, Artículo 5: </a:t>
            </a:r>
            <a:r>
              <a:rPr lang="es-DO" sz="1600" dirty="0">
                <a:solidFill>
                  <a:srgbClr val="376092"/>
                </a:solidFill>
                <a:latin typeface="Arial"/>
                <a:cs typeface="Arial"/>
              </a:rPr>
              <a:t/>
            </a:r>
            <a:br>
              <a:rPr lang="es-DO" sz="1600" dirty="0">
                <a:solidFill>
                  <a:srgbClr val="376092"/>
                </a:solidFill>
                <a:latin typeface="Arial"/>
                <a:cs typeface="Arial"/>
              </a:rPr>
            </a:br>
            <a:r>
              <a:rPr lang="es-DO" sz="1600" dirty="0">
                <a:solidFill>
                  <a:srgbClr val="376092"/>
                </a:solidFill>
                <a:latin typeface="Arial"/>
                <a:cs typeface="Arial"/>
              </a:rPr>
              <a:t>…</a:t>
            </a:r>
            <a:r>
              <a:rPr lang="es-ES" sz="1600" dirty="0">
                <a:solidFill>
                  <a:srgbClr val="376092"/>
                </a:solidFill>
                <a:latin typeface="Arial"/>
                <a:cs typeface="Arial"/>
              </a:rPr>
              <a:t>satisfacer en condiciones de eficacia, objetividad, igualdad, transparencia, publicidad y coordinación y eficiencia el interés general y las necesidades de las personas...</a:t>
            </a:r>
          </a:p>
          <a:p>
            <a:pPr algn="r" fontAlgn="auto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DO" sz="1600" b="1" dirty="0">
                <a:solidFill>
                  <a:srgbClr val="376092"/>
                </a:solidFill>
                <a:latin typeface="Arial"/>
                <a:cs typeface="Arial"/>
              </a:rPr>
              <a:t/>
            </a:r>
            <a:br>
              <a:rPr lang="es-DO" sz="1600" b="1" dirty="0">
                <a:solidFill>
                  <a:srgbClr val="376092"/>
                </a:solidFill>
                <a:latin typeface="Arial"/>
                <a:cs typeface="Arial"/>
              </a:rPr>
            </a:br>
            <a:r>
              <a:rPr lang="es-DO" sz="1600" b="1" dirty="0">
                <a:solidFill>
                  <a:srgbClr val="376092"/>
                </a:solidFill>
                <a:latin typeface="Arial"/>
                <a:cs typeface="Arial"/>
              </a:rPr>
              <a:t>Cumplir con los principios de: </a:t>
            </a:r>
            <a:r>
              <a:rPr lang="es-DO" sz="1600" dirty="0">
                <a:solidFill>
                  <a:srgbClr val="376092"/>
                </a:solidFill>
                <a:latin typeface="Arial"/>
                <a:cs typeface="Arial"/>
              </a:rPr>
              <a:t>Publicidad, Participación en las Políticas Públicas y Competencia </a:t>
            </a:r>
            <a:br>
              <a:rPr lang="es-DO" sz="1600" dirty="0">
                <a:solidFill>
                  <a:srgbClr val="376092"/>
                </a:solidFill>
                <a:latin typeface="Arial"/>
                <a:cs typeface="Arial"/>
              </a:rPr>
            </a:br>
            <a:r>
              <a:rPr lang="es-DO" sz="1600" b="1" dirty="0">
                <a:solidFill>
                  <a:srgbClr val="376092"/>
                </a:solidFill>
                <a:latin typeface="Arial"/>
                <a:cs typeface="Arial"/>
              </a:rPr>
              <a:t>(Art. 12, No.: 12-14)</a:t>
            </a:r>
          </a:p>
          <a:p>
            <a:pPr algn="r" fontAlgn="auto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DO" sz="1600" dirty="0">
              <a:latin typeface="Arial"/>
              <a:cs typeface="Arial"/>
            </a:endParaRPr>
          </a:p>
          <a:p>
            <a:pPr algn="r" fontAlgn="auto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600" dirty="0">
                <a:solidFill>
                  <a:srgbClr val="376092"/>
                </a:solidFill>
                <a:latin typeface="Arial"/>
                <a:cs typeface="Arial"/>
              </a:rPr>
              <a:t/>
            </a:r>
            <a:br>
              <a:rPr lang="es-ES" sz="1600" dirty="0">
                <a:solidFill>
                  <a:srgbClr val="376092"/>
                </a:solidFill>
                <a:latin typeface="Arial"/>
                <a:cs typeface="Arial"/>
              </a:rPr>
            </a:br>
            <a:endParaRPr lang="es-DO" sz="1600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2278" y="772817"/>
            <a:ext cx="8858250" cy="46212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DO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Objetivo de la Administración Pública</a:t>
            </a:r>
            <a:endParaRPr lang="es-DO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  <a:cs typeface="Arial"/>
            </a:endParaRPr>
          </a:p>
        </p:txBody>
      </p:sp>
      <p:pic>
        <p:nvPicPr>
          <p:cNvPr id="14340" name="Picture 16" descr="transparenc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600200"/>
            <a:ext cx="4945062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Pd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091">
            <a:off x="6646863" y="5262563"/>
            <a:ext cx="6715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1"/>
          <p:cNvGrpSpPr>
            <a:grpSpLocks/>
          </p:cNvGrpSpPr>
          <p:nvPr/>
        </p:nvGrpSpPr>
        <p:grpSpPr bwMode="auto">
          <a:xfrm>
            <a:off x="6405563" y="5276850"/>
            <a:ext cx="2481262" cy="755650"/>
            <a:chOff x="6404975" y="5276663"/>
            <a:chExt cx="2481973" cy="755950"/>
          </a:xfrm>
        </p:grpSpPr>
        <p:pic>
          <p:nvPicPr>
            <p:cNvPr id="14343" name="Picture 14" descr="Downloa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4975" y="5479367"/>
              <a:ext cx="553245" cy="55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Rectangle 11"/>
            <p:cNvSpPr>
              <a:spLocks noChangeArrowheads="1"/>
            </p:cNvSpPr>
            <p:nvPr/>
          </p:nvSpPr>
          <p:spPr bwMode="auto">
            <a:xfrm>
              <a:off x="7018408" y="5276663"/>
              <a:ext cx="18685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700"/>
                </a:spcBef>
                <a:buClr>
                  <a:schemeClr val="accent2"/>
                </a:buClr>
                <a:buSzPct val="60000"/>
              </a:pPr>
              <a:r>
                <a:rPr lang="es-DO" sz="1200" b="1">
                  <a:solidFill>
                    <a:srgbClr val="800000"/>
                  </a:solidFill>
                </a:rPr>
                <a:t>Descarga de pliegos </a:t>
              </a:r>
              <a:br>
                <a:rPr lang="es-DO" sz="1200" b="1">
                  <a:solidFill>
                    <a:srgbClr val="800000"/>
                  </a:solidFill>
                </a:rPr>
              </a:br>
              <a:r>
                <a:rPr lang="es-DO" sz="1200" b="1">
                  <a:solidFill>
                    <a:srgbClr val="800000"/>
                  </a:solidFill>
                </a:rPr>
                <a:t>en formato PDF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648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88" y="562570"/>
            <a:ext cx="8428509" cy="857250"/>
          </a:xfrm>
        </p:spPr>
        <p:txBody>
          <a:bodyPr/>
          <a:lstStyle/>
          <a:p>
            <a:pPr eaLnBrk="1"/>
            <a:r>
              <a:rPr lang="es-DO" smtClean="0"/>
              <a:t>Uniformes y Zapatos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838400" y="2112988"/>
          <a:ext cx="6000750" cy="3290590"/>
        </p:xfrm>
        <a:graphic>
          <a:graphicData uri="http://schemas.openxmlformats.org/drawingml/2006/table">
            <a:tbl>
              <a:tblPr/>
              <a:tblGrid>
                <a:gridCol w="1543049"/>
                <a:gridCol w="1057276"/>
                <a:gridCol w="1238250"/>
                <a:gridCol w="2162175"/>
              </a:tblGrid>
              <a:tr h="59279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DO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RESUMEN CANTIDADES DE UNIFORMES Y ZAPATOS ESCOLARES LICITADOS PARA EL AÑO ESCOLAR </a:t>
                      </a:r>
                      <a:r>
                        <a:rPr lang="es-DO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2013-2014</a:t>
                      </a:r>
                      <a:endParaRPr lang="es-DO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7" marR="5357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</a:tr>
              <a:tr h="241954">
                <a:tc>
                  <a:txBody>
                    <a:bodyPr/>
                    <a:lstStyle/>
                    <a:p>
                      <a:pPr algn="l" fontAlgn="b"/>
                      <a:endParaRPr lang="es-D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7" marR="5357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7" marR="5357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7" marR="5357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D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7" marR="5357" marT="53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520"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ARTÍCULO</a:t>
                      </a:r>
                    </a:p>
                  </a:txBody>
                  <a:tcPr marL="5357" marR="5357" marT="53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UNIDAD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CANTIDAD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MONTO RD$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04065">
                <a:tc>
                  <a:txBody>
                    <a:bodyPr/>
                    <a:lstStyle/>
                    <a:p>
                      <a:pPr algn="l" fontAlgn="b"/>
                      <a:r>
                        <a:rPr lang="es-D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Pantalones</a:t>
                      </a:r>
                    </a:p>
                  </a:txBody>
                  <a:tcPr marL="5357" marR="5357" marT="53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Unidades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233,912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86,290,136.80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065">
                <a:tc>
                  <a:txBody>
                    <a:bodyPr/>
                    <a:lstStyle/>
                    <a:p>
                      <a:pPr algn="l" fontAlgn="b"/>
                      <a:r>
                        <a:rPr lang="es-D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Camisas</a:t>
                      </a:r>
                    </a:p>
                  </a:txBody>
                  <a:tcPr marL="5357" marR="5357" marT="53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Unidades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243,586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44,339,959.58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065">
                <a:tc>
                  <a:txBody>
                    <a:bodyPr/>
                    <a:lstStyle/>
                    <a:p>
                      <a:pPr algn="l" fontAlgn="b"/>
                      <a:r>
                        <a:rPr lang="es-D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Medias</a:t>
                      </a:r>
                    </a:p>
                  </a:txBody>
                  <a:tcPr marL="5357" marR="5357" marT="53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Pares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304,491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11,145,046.17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065">
                <a:tc>
                  <a:txBody>
                    <a:bodyPr/>
                    <a:lstStyle/>
                    <a:p>
                      <a:pPr algn="l" fontAlgn="b"/>
                      <a:r>
                        <a:rPr lang="es-D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Mochilas</a:t>
                      </a:r>
                    </a:p>
                  </a:txBody>
                  <a:tcPr marL="5357" marR="5357" marT="53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Unidades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301,150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144,227,690.00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065">
                <a:tc>
                  <a:txBody>
                    <a:bodyPr/>
                    <a:lstStyle/>
                    <a:p>
                      <a:pPr algn="l" fontAlgn="b"/>
                      <a:r>
                        <a:rPr lang="es-D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Zapatos</a:t>
                      </a:r>
                    </a:p>
                  </a:txBody>
                  <a:tcPr marL="5357" marR="5357" marT="5357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Pares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273,040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D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124,441,707.60</a:t>
                      </a:r>
                    </a:p>
                  </a:txBody>
                  <a:tcPr marL="5357" marR="5357" marT="53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259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88" y="562570"/>
            <a:ext cx="8428509" cy="857250"/>
          </a:xfrm>
        </p:spPr>
        <p:txBody>
          <a:bodyPr/>
          <a:lstStyle/>
          <a:p>
            <a:pPr eaLnBrk="1"/>
            <a:r>
              <a:rPr lang="es-DO" sz="3797"/>
              <a:t>Programa de Edificaciones Escolares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875109" y="1519185"/>
            <a:ext cx="7543354" cy="3182317"/>
          </a:xfrm>
        </p:spPr>
        <p:txBody>
          <a:bodyPr>
            <a:noAutofit/>
          </a:bodyPr>
          <a:lstStyle/>
          <a:p>
            <a:pPr marL="0" indent="0">
              <a:defRPr/>
            </a:pPr>
            <a:endParaRPr lang="es-CR" sz="2250" dirty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s-DO" sz="2250" dirty="0" smtClean="0">
                <a:latin typeface="+mj-lt"/>
              </a:rPr>
              <a:t>Incluye </a:t>
            </a:r>
            <a:r>
              <a:rPr lang="es-DO" sz="2250" dirty="0">
                <a:latin typeface="+mj-lt"/>
              </a:rPr>
              <a:t>la construcción de 10,300 aulas en </a:t>
            </a:r>
            <a:r>
              <a:rPr lang="es-DO" sz="2250" dirty="0" smtClean="0">
                <a:latin typeface="+mj-lt"/>
              </a:rPr>
              <a:t>2013; 8000 en el 2014.</a:t>
            </a:r>
            <a:endParaRPr lang="es-DO" sz="2250" dirty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s-DO" sz="2250" dirty="0">
                <a:latin typeface="+mj-lt"/>
              </a:rPr>
              <a:t>Modalidad Sorteos de obras.</a:t>
            </a:r>
          </a:p>
          <a:p>
            <a:pPr marL="0" indent="0">
              <a:defRPr/>
            </a:pPr>
            <a:endParaRPr lang="es-CR" sz="2250" dirty="0">
              <a:latin typeface="+mj-lt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3200400"/>
            <a:ext cx="3505200" cy="331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200400"/>
            <a:ext cx="3313063" cy="267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909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4640">
                <a:solidFill>
                  <a:srgbClr val="C00000"/>
                </a:solidFill>
              </a:rPr>
              <a:t>Sorteo de Obras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1041" y="1219201"/>
            <a:ext cx="8228707" cy="5317332"/>
          </a:xfrm>
        </p:spPr>
        <p:txBody>
          <a:bodyPr vert="horz" lIns="91439" tIns="45719" rIns="91439" bIns="45719" rtlCol="0">
            <a:normAutofit/>
          </a:bodyPr>
          <a:lstStyle/>
          <a:p>
            <a:pPr>
              <a:defRPr/>
            </a:pPr>
            <a:r>
              <a:rPr lang="es-CR" b="1" dirty="0" smtClean="0">
                <a:latin typeface="+mj-lt"/>
              </a:rPr>
              <a:t>Precedente: </a:t>
            </a:r>
          </a:p>
          <a:p>
            <a:pPr marL="0" indent="0">
              <a:defRPr/>
            </a:pPr>
            <a:r>
              <a:rPr lang="es-CR" dirty="0" smtClean="0">
                <a:latin typeface="+mj-lt"/>
              </a:rPr>
              <a:t>Grandes obras en unas pocas empresas que no   eran garantía de la calidad de las construcciones.</a:t>
            </a:r>
          </a:p>
          <a:p>
            <a:pPr marL="0" indent="0">
              <a:defRPr/>
            </a:pPr>
            <a:r>
              <a:rPr lang="es-CR" dirty="0" smtClean="0">
                <a:latin typeface="+mj-lt"/>
              </a:rPr>
              <a:t>Se establecían criterios de selección excesivos y se pedían garantías  y solvencia financiera exorbitantes.</a:t>
            </a:r>
          </a:p>
          <a:p>
            <a:pPr>
              <a:defRPr/>
            </a:pPr>
            <a:r>
              <a:rPr lang="es-CR" dirty="0" smtClean="0">
                <a:latin typeface="+mj-lt"/>
              </a:rPr>
              <a:t>Conlleva  precalificación  y luego selección al azar.</a:t>
            </a:r>
            <a:endParaRPr lang="es-C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00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mtClean="0"/>
              <a:t>Proceso complejo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1041" y="1295400"/>
            <a:ext cx="8229824" cy="5267920"/>
          </a:xfrm>
        </p:spPr>
        <p:txBody>
          <a:bodyPr vert="horz" lIns="91439" tIns="45719" rIns="91439" bIns="45719" rtlCol="0">
            <a:normAutofit fontScale="85000" lnSpcReduction="20000"/>
          </a:bodyPr>
          <a:lstStyle/>
          <a:p>
            <a:pPr>
              <a:defRPr/>
            </a:pPr>
            <a:r>
              <a:rPr lang="es-CR" dirty="0" smtClean="0">
                <a:latin typeface="+mj-lt"/>
              </a:rPr>
              <a:t>Involucra varios ministerios: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CR" dirty="0" smtClean="0">
                <a:latin typeface="+mj-lt"/>
              </a:rPr>
              <a:t> Educación, quién convoca y paga;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CR" dirty="0" smtClean="0">
                <a:latin typeface="+mj-lt"/>
              </a:rPr>
              <a:t>Obras Públicas y Oficina Supervisora de Obras del Estado, quiénes supervisan  y  aprueban cubicaciones.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CR" dirty="0" smtClean="0">
                <a:latin typeface="+mj-lt"/>
              </a:rPr>
              <a:t>Y además: Presupuesto, CGR y Tesorería para el pago de cada cubicación.</a:t>
            </a:r>
          </a:p>
          <a:p>
            <a:pPr>
              <a:defRPr/>
            </a:pPr>
            <a:endParaRPr lang="es-CR" sz="984" dirty="0">
              <a:latin typeface="+mj-lt"/>
            </a:endParaRPr>
          </a:p>
          <a:p>
            <a:pPr>
              <a:defRPr/>
            </a:pPr>
            <a:r>
              <a:rPr lang="es-CR" dirty="0" smtClean="0">
                <a:latin typeface="+mj-lt"/>
              </a:rPr>
              <a:t>Los  sorteos devolvieron credibilidad al SNCP.</a:t>
            </a:r>
          </a:p>
          <a:p>
            <a:pPr>
              <a:defRPr/>
            </a:pPr>
            <a:r>
              <a:rPr lang="es-CR" dirty="0">
                <a:latin typeface="+mj-lt"/>
              </a:rPr>
              <a:t> </a:t>
            </a:r>
            <a:r>
              <a:rPr lang="es-CR" dirty="0" smtClean="0">
                <a:latin typeface="+mj-lt"/>
              </a:rPr>
              <a:t>Pero suponen un reto a las instituciones que no están preparadas para la administración de tantos contratos y pagos.</a:t>
            </a:r>
          </a:p>
          <a:p>
            <a:pPr>
              <a:defRPr/>
            </a:pPr>
            <a:r>
              <a:rPr lang="es-CR" dirty="0">
                <a:latin typeface="+mj-lt"/>
              </a:rPr>
              <a:t> </a:t>
            </a:r>
            <a:r>
              <a:rPr lang="es-CR" dirty="0" smtClean="0">
                <a:latin typeface="+mj-lt"/>
              </a:rPr>
              <a:t>Riesgo previamente identificado y trabajado con propuestas de solución.</a:t>
            </a:r>
          </a:p>
          <a:p>
            <a:pPr>
              <a:defRPr/>
            </a:pPr>
            <a:r>
              <a:rPr lang="es-CR" dirty="0" smtClean="0">
                <a:latin typeface="+mj-lt"/>
              </a:rPr>
              <a:t>Pero se trata de un cambio de cultura. </a:t>
            </a:r>
          </a:p>
          <a:p>
            <a:pPr marL="0" indent="0">
              <a:defRPr/>
            </a:pPr>
            <a:endParaRPr lang="es-CR" dirty="0" smtClean="0">
              <a:latin typeface="+mj-lt"/>
            </a:endParaRPr>
          </a:p>
          <a:p>
            <a:pPr marL="0" indent="0">
              <a:defRPr/>
            </a:pPr>
            <a:endParaRPr lang="es-C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971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Resultados</a:t>
            </a:r>
            <a:endParaRPr lang="es-CR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CR" dirty="0" smtClean="0"/>
              <a:t>2 sorteos:</a:t>
            </a:r>
          </a:p>
          <a:p>
            <a:pPr marL="0" indent="0">
              <a:buNone/>
            </a:pPr>
            <a:r>
              <a:rPr lang="es-CR" dirty="0" smtClean="0"/>
              <a:t>-   En el primero participaron más de 4,000  ingenieros (as), arquitectos o empresas del sector.</a:t>
            </a:r>
          </a:p>
          <a:p>
            <a:pPr marL="0" indent="0">
              <a:buNone/>
            </a:pPr>
            <a:r>
              <a:rPr lang="es-CR" dirty="0" smtClean="0"/>
              <a:t>- En el segundo el doble.</a:t>
            </a:r>
          </a:p>
          <a:p>
            <a:pPr marL="0" indent="0">
              <a:buNone/>
            </a:pPr>
            <a:r>
              <a:rPr lang="es-CR" dirty="0" smtClean="0"/>
              <a:t>- 10,300 aulas por valor de  aproximadamente RD$29 mil millones de pesos (US$660 millones).</a:t>
            </a:r>
          </a:p>
          <a:p>
            <a:pPr marL="0" indent="0">
              <a:buNone/>
            </a:pPr>
            <a:r>
              <a:rPr lang="es-CR" dirty="0" smtClean="0"/>
              <a:t>d. Adjudicadas a 920 participantes en todo el territorio nacional.</a:t>
            </a:r>
          </a:p>
          <a:p>
            <a:pPr marL="0" indent="0">
              <a:buNone/>
            </a:pPr>
            <a:r>
              <a:rPr lang="es-CR" dirty="0" smtClean="0"/>
              <a:t>e. En los contratos dos cláusulas: mano de obra local y adquisición de materiales local. Cientos de </a:t>
            </a:r>
            <a:r>
              <a:rPr lang="es-CR" dirty="0" err="1" smtClean="0"/>
              <a:t>mipymes</a:t>
            </a:r>
            <a:r>
              <a:rPr lang="es-CR" dirty="0" smtClean="0"/>
              <a:t> beneficiadas.</a:t>
            </a:r>
          </a:p>
          <a:p>
            <a:pPr marL="0" indent="0">
              <a:buNone/>
            </a:pPr>
            <a:r>
              <a:rPr lang="es-CR" dirty="0" smtClean="0"/>
              <a:t>f. Mesas de trabajo </a:t>
            </a:r>
            <a:r>
              <a:rPr lang="es-CR" dirty="0" err="1" smtClean="0"/>
              <a:t>contínuas</a:t>
            </a:r>
            <a:r>
              <a:rPr lang="es-CR" dirty="0"/>
              <a:t> </a:t>
            </a:r>
            <a:r>
              <a:rPr lang="es-CR" dirty="0" smtClean="0"/>
              <a:t>entre todas las instituciones.</a:t>
            </a:r>
          </a:p>
          <a:p>
            <a:pPr marL="0" indent="0">
              <a:buNone/>
            </a:pPr>
            <a:endParaRPr lang="es-CR" dirty="0" smtClean="0"/>
          </a:p>
          <a:p>
            <a:pPr marL="0" indent="0">
              <a:buNone/>
            </a:pP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42245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499554"/>
            <a:ext cx="6781800" cy="79584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DO" sz="3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RESULTADOS DE LOS SORTEOS</a:t>
            </a:r>
            <a:endParaRPr lang="es-DO" sz="3600" b="1" dirty="0">
              <a:solidFill>
                <a:schemeClr val="tx2">
                  <a:lumMod val="75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50181" name="Picture 3" descr="X:\DGCP\Presentaciones\Pymes Mujeres\mapaaulas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"/>
          <a:stretch>
            <a:fillRect/>
          </a:stretch>
        </p:blipFill>
        <p:spPr bwMode="auto">
          <a:xfrm>
            <a:off x="838200" y="1295400"/>
            <a:ext cx="7620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47538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4" name="TextBox 3"/>
          <p:cNvSpPr txBox="1"/>
          <p:nvPr/>
        </p:nvSpPr>
        <p:spPr>
          <a:xfrm>
            <a:off x="1371600" y="500390"/>
            <a:ext cx="647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DISPONIBILIDAD DE LA INFORMACION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179388" y="1066800"/>
            <a:ext cx="86407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DO" dirty="0">
                <a:solidFill>
                  <a:srgbClr val="000000"/>
                </a:solidFill>
                <a:latin typeface="Calibri" pitchFamily="34" charset="0"/>
              </a:rPr>
              <a:t>Se ha puesto a disposición de la ciudadanía una herramienta de control social para contribuir a la transparencia del proyecto, asegurando que la inversión de los recursos del Estado se realice de forma eficaz, obteniendo los resultados esperados, con el presupuesto establecido, en el tiempo y la calidad definida.</a:t>
            </a:r>
          </a:p>
          <a:p>
            <a:pPr algn="just"/>
            <a:endParaRPr lang="es-DO" sz="900" dirty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DO" dirty="0">
                <a:solidFill>
                  <a:srgbClr val="000000"/>
                </a:solidFill>
                <a:latin typeface="Calibri" pitchFamily="34" charset="0"/>
              </a:rPr>
              <a:t>Ingresando al portal de “Compras Dominicanas”: </a:t>
            </a:r>
            <a:r>
              <a:rPr lang="es-DO" dirty="0">
                <a:solidFill>
                  <a:srgbClr val="000000"/>
                </a:solidFill>
                <a:latin typeface="Calibri" pitchFamily="34" charset="0"/>
                <a:hlinkClick r:id="rId2"/>
              </a:rPr>
              <a:t>http://comprasdominicana.gov.do/</a:t>
            </a:r>
            <a:r>
              <a:rPr lang="es-DO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algn="just"/>
            <a:r>
              <a:rPr lang="es-DO" dirty="0">
                <a:solidFill>
                  <a:srgbClr val="000000"/>
                </a:solidFill>
                <a:latin typeface="Calibri" pitchFamily="34" charset="0"/>
              </a:rPr>
              <a:t>Haciendo </a:t>
            </a:r>
            <a:r>
              <a:rPr lang="es-DO" dirty="0" err="1">
                <a:solidFill>
                  <a:srgbClr val="000000"/>
                </a:solidFill>
                <a:latin typeface="Calibri" pitchFamily="34" charset="0"/>
              </a:rPr>
              <a:t>Click</a:t>
            </a:r>
            <a:r>
              <a:rPr lang="es-DO" dirty="0">
                <a:solidFill>
                  <a:srgbClr val="000000"/>
                </a:solidFill>
                <a:latin typeface="Calibri" pitchFamily="34" charset="0"/>
              </a:rPr>
              <a:t> en el enlace del Proyecto: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173413"/>
            <a:ext cx="6324600" cy="360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39330"/>
            <a:ext cx="2286000" cy="128587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682932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" y="1828800"/>
            <a:ext cx="2449513" cy="1079500"/>
            <a:chOff x="251520" y="1124744"/>
            <a:chExt cx="2448272" cy="1080120"/>
          </a:xfrm>
        </p:grpSpPr>
        <p:sp>
          <p:nvSpPr>
            <p:cNvPr id="7" name="Rectangular Callout 6"/>
            <p:cNvSpPr/>
            <p:nvPr/>
          </p:nvSpPr>
          <p:spPr>
            <a:xfrm>
              <a:off x="251520" y="1412776"/>
              <a:ext cx="2448272" cy="792088"/>
            </a:xfrm>
            <a:prstGeom prst="wedgeRectCallout">
              <a:avLst>
                <a:gd name="adj1" fmla="val 56625"/>
                <a:gd name="adj2" fmla="val 87520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DO">
                <a:solidFill>
                  <a:prstClr val="black"/>
                </a:solidFill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1124744"/>
              <a:ext cx="2448272" cy="103405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52228" name="AutoShape 10" descr="data:image/jpeg;base64,/9j/4AAQSkZJRgABAQAAAQABAAD/2wCEAAkGBhIQEBUUEBQVFRQVGBgUGBUYFh8VFhQVHhoaFRgYFhcXGycfFx4kGhkdHy8gJCcpLSwtFh4xQTArNSYrLCkBCQoKBQUFDQUFDSkYEhgpKSkpKSkpKSkpKSkpKSkpKSkpKSkpKSkpKSkpKSkpKSkpKSkpKSkpKSkpKSkpKSkpKf/AABEIAIYAhgMBIgACEQEDEQH/xAAcAAEAAgMBAQEAAAAAAAAAAAAABwgBBQYDBAL/xABEEAABAwIDBQUEBgYJBQAAAAABAAIDBBEFEiEGBzFBUQgTImFxJIGRohQyM1JioRcjVGPB0xhCU5KTseHj8RU0Q3KC/8QAFAEBAAAAAAAAAAAAAAAAAAAAAP/EABQRAQAAAAAAAAAAAAAAAAAAAAD/2gAMAwEAAhEDEQA/AJxREQEREBEWi2w2vhwunE04e5pe2MNYAXFzr8iRpog3qKuOK78sSlkzwPjgZZg7sNEmpJ8WZ7b6hfTsvv5q4pPbyJ4ja+Vga9gAJJaG2BJJaPEUFhUXz4fWtmijlbcNkY14B4gOAcL+eq+hAREQEREBERAREQEREBERAUMdozEbMpIRzMsx1tbK0MZ+bz8FM5Vbt++I97i5juP1MUUWouLuJkJ+cfBBut1m6unr6cVVWXOaS6IQg5QcpFnZ2m+huLeS5be7sjT4bWiOluGPhEuQm+Txd3YEm7rlhOvVTnuopO7wel0tnaZT6vc5/wDFQ3v5qw/Fy3TwQRM4X4l0lvmQT5stHloaYHlDEPkC2qqw3erisbGtbVua0ABo7tujQ4tA+p0Fvcuy2M37uiPd4nd7fG7vmtvJfNZrcgAFrX1QTqijj9PmFdZ/8E9bdV0my231FiQvTSjNmc3u32ZKcoBJEZOYts4aoOjREQEREBERARF4V9ayCJ8shsyNrpHHo1oLifgEHuig3bnfqZGuiwzRrox+vOZkrHl2uRvpbU9So9O8TFAf+/n06SE8Bpy5lBbNVI23xH6RidXICDeeS3oy7W6+dgu62F33yU8b4sQc6WwcWTEl0heRdrHfh468r9FHGz9I6pq4IyQTLLEw9fHI0X4eeqC2uz9H3NJBH9yKNh9Q0A/mq3b16jvMdqLEfXhjtbmGMH8FZ8Kq+2V345UB17msDbDkM1gTp0QSvgW4SibDarLppLmz2udEAw+JoLQdSCTr5qH9v9kDhVUIDKJD3QlzBmX60jtLEnp1Vsgq6doLTFW+dLHpz+0l8kHK4JsFiNdEZqaDPHmc3Nma3UEE6PIP/K1VLiMsD+8hkdE8GQBzbtcBbkRqL6/mrd4CwilgB4iKMe/IFBnaEgy4jC8WAfCwG4+7JIP8nD4BByuD7x8RhmZL9Lklyu0jlc50b7tIs5oIuNRzUz7D75aStaGVLmU8wYHPL3CKFzibEROe+59Drx6KMcA3XuxHCm1VI72iIvjdBlAE0gkuHZ3OGQiJ7Rw/qDquExGilp5HQygMkjL4nDQ5XNNzqOOtwCEFzgVlaTYnFfpWHUs17l8TC7/2Ayu+YFbtAREQFx29yGd+EVLacXJAzgce6DgZLdfCPhddivnxGhbPDJFJfJIx0brGxyuaWmx5GxQUyHO2WxueIGg0HPTVTlsZuYoanDI5Jy5807C8Stc9gYHDweC4By+YsSOYUU7abFy4XUmGa+U6xyC1pIgT4hro7TUf6X63dPvUdRSMpqlxdTSFoa5xsKYucdR1YS4XHLj1QcntfsdU4ZMY52ixvklDbRy+FpdkLuma1uq2W6Sj73GaYEDwvL+XBkbncvxZSpy3s7Lf9Qw2RrADJERNH6t+sB6suPWyirs/0GbE3ScRHA93o572s5X5A/mgsRZaei2QpYaqaqjjtNPbvHFxIda3BpNm8BwC3KIC1M2y1M+sbWOZeobH3QdmNslybZb5eZ1tdbZEABRNvu2Nqa+ai+jRl+r43uAuIw5zLOf0A1/NSylkHO7B7KDDKFlNmD3Avc94Fg5znF17HoLN/wDlQJvnw8wYxOQBaQRTi9rWLQ13Hq9rj71Z1QT2jMNAnpZrGz43xOI5lpzsHzFB0/Z/xUyYY6EkXp5ntA6Mf+sHD8RepPVf+zxiwZXTwXNpohIL6DMw68+jj8CrAICIiAiIg4ze1s66twuZsUYfKwCRml3jKQXd3+ItBFufBVayHobXA4chxV1pGXBHUW00PuI4KoW2ezwoK6anzhwiNg4DiHAFuawAzZSAfMILMbuNonYhhkE7xZ5aWPH42HITble17eabJ7vaXDJp5abvLzm5a4gtYLl2WMNaLDXmTwCirs97QiOpmpHyaSta+NhGhkaDnseRLANOeTyU+ICIiAiIgIiICi/tA0ObDo5bawztPkA4OZr78qlBcNvmroY8InbM6xlysjFrl0gcJG2HQZLk9AggfdrizqXFqR5Iy973LrkCzZLxm/pnJ9ytgFS+ipnSTMZDd0rnMyNAJJeSAAPermU2bI3PbNlGa3DNbW3vQeqIiAiIgKBu0PgMUc1POxpEk+ZshBsx2TJlJ/HZ1vMN8lPK5Herhn0jCaloi757Wd4xtrkOBHibbW4bc6cdRzQVm2YxwUdZDU5C/upO9LM1swA4XA8z8Fb3DcQZUQsliN2SNa9p4Xa4XFxyVLi4dBo3z5+/zVltyO1klbQGOVoDqUtiDgLNdHlBZp1AFj10PMoJFREQEREBERAUTdoiivR00vKOfKfR7D/FqllQj2htqntMdC1oyuY2oe8gG/jcxrW34WIJJ8wgjXd1igpsVo5DwEwjcSdA194yeHR5PuVtwqW0ud0gbE27y9pY0Nu5zjwAA4620VzaNzjGwyCzy1pcOjrajTzQeyIiAiIgIiIKi7wsPkgxGqEsYjLpnOa0NAaYy4uY5lhYgttw6ldNuS2mqIcSZTMdeGdzmvj5XEbiHjTRw7sD0utt2jMRvWUkP9nE6X++/L/lF+a0m4mHvMXjLtckcz/lDAfmKCzAWVi6XQZRYumZBlFjMmZBkqo23O01RW10rqg3yukiYy3hjaHEBrb+djfmbq25cqlbw4TBitW1vhAqHuA8neMH4EIN7uQw+aTFYZYo80cQf3r8oDWAscxvit9a5aQBroeVyrNBQr2cMTJZVwEk5XMlaPUFjj8rVNSAiIgIiICIiCr++rEu8xqcCxETGR8Af6gJGv4nFcng+0VRRvz00hieWFpc0AEtPite3kPgp82q3FwV1XJUCofGZTme0sz+LmWnMLDyN1qP6N8f7Y7hb7Hl/iIIw/Sfiunts/An63r5eSyzefivhBrZ9T97loOnkVJw7N0WntrtAR9j/ueaN7N0Qy+2u0/cjXW/9ogjGLebivh9tn1db63ovP8ASdipA9tn4/f9FKbezfELe2O0N/sfT955L8/0bIv2x/X7EfzEEYO3l4rr7bUfWt9f1X5dvLxXX22o0P3zwUpHs3Rftr9Tf7EfzFk9m6LX2x+v7kfzEEWO3k4rr7dUaEf+QrS4nictRJJJO90sjspL3eJxAAaLk+Vh7lNx7N8Jv7W/X90P5iwezfD+2Sch9kOH9/ig5XcFimTFjGSAJ4XgCw1cMsg+UOVkFHGxm5Wnw6qbU99JLJHfILd21t2lhvZxLvCbclI4QEREBERAREQEREBERAREQEREBERAREQEREH/2Q=="/>
          <p:cNvSpPr>
            <a:spLocks noChangeAspect="1" noChangeArrowheads="1"/>
          </p:cNvSpPr>
          <p:nvPr/>
        </p:nvSpPr>
        <p:spPr bwMode="auto">
          <a:xfrm>
            <a:off x="63500" y="-622300"/>
            <a:ext cx="1276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DO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2229" name="AutoShape 12" descr="data:image/jpeg;base64,/9j/4AAQSkZJRgABAQAAAQABAAD/2wCEAAkGBhIQEBUUEBQVFRQVGBgUGBUYFh8VFhQVHhoaFRgYFhcXGycfFx4kGhkdHy8gJCcpLSwtFh4xQTArNSYrLCkBCQoKBQUFDQUFDSkYEhgpKSkpKSkpKSkpKSkpKSkpKSkpKSkpKSkpKSkpKSkpKSkpKSkpKSkpKSkpKSkpKSkpKf/AABEIAIYAhgMBIgACEQEDEQH/xAAcAAEAAgMBAQEAAAAAAAAAAAAABwgBBQYDBAL/xABEEAABAwIDBQUEBgYJBQAAAAABAAIDBBEFEiEGBzFBUQgTImFxJIGRohQyM1JioRcjVGPB0xhCU5KTseHj8RU0Q3KC/8QAFAEBAAAAAAAAAAAAAAAAAAAAAP/EABQRAQAAAAAAAAAAAAAAAAAAAAD/2gAMAwEAAhEDEQA/AJxREQEREBEWi2w2vhwunE04e5pe2MNYAXFzr8iRpog3qKuOK78sSlkzwPjgZZg7sNEmpJ8WZ7b6hfTsvv5q4pPbyJ4ja+Vga9gAJJaG2BJJaPEUFhUXz4fWtmijlbcNkY14B4gOAcL+eq+hAREQEREBERAREQEREBERAUMdozEbMpIRzMsx1tbK0MZ+bz8FM5Vbt++I97i5juP1MUUWouLuJkJ+cfBBut1m6unr6cVVWXOaS6IQg5QcpFnZ2m+huLeS5be7sjT4bWiOluGPhEuQm+Txd3YEm7rlhOvVTnuopO7wel0tnaZT6vc5/wDFQ3v5qw/Fy3TwQRM4X4l0lvmQT5stHloaYHlDEPkC2qqw3erisbGtbVua0ABo7tujQ4tA+p0Fvcuy2M37uiPd4nd7fG7vmtvJfNZrcgAFrX1QTqijj9PmFdZ/8E9bdV0my231FiQvTSjNmc3u32ZKcoBJEZOYts4aoOjREQEREBERARF4V9ayCJ8shsyNrpHHo1oLifgEHuig3bnfqZGuiwzRrox+vOZkrHl2uRvpbU9So9O8TFAf+/n06SE8Bpy5lBbNVI23xH6RidXICDeeS3oy7W6+dgu62F33yU8b4sQc6WwcWTEl0heRdrHfh468r9FHGz9I6pq4IyQTLLEw9fHI0X4eeqC2uz9H3NJBH9yKNh9Q0A/mq3b16jvMdqLEfXhjtbmGMH8FZ8Kq+2V345UB17msDbDkM1gTp0QSvgW4SibDarLppLmz2udEAw+JoLQdSCTr5qH9v9kDhVUIDKJD3QlzBmX60jtLEnp1Vsgq6doLTFW+dLHpz+0l8kHK4JsFiNdEZqaDPHmc3Nma3UEE6PIP/K1VLiMsD+8hkdE8GQBzbtcBbkRqL6/mrd4CwilgB4iKMe/IFBnaEgy4jC8WAfCwG4+7JIP8nD4BByuD7x8RhmZL9Lklyu0jlc50b7tIs5oIuNRzUz7D75aStaGVLmU8wYHPL3CKFzibEROe+59Drx6KMcA3XuxHCm1VI72iIvjdBlAE0gkuHZ3OGQiJ7Rw/qDquExGilp5HQygMkjL4nDQ5XNNzqOOtwCEFzgVlaTYnFfpWHUs17l8TC7/2Ayu+YFbtAREQFx29yGd+EVLacXJAzgce6DgZLdfCPhddivnxGhbPDJFJfJIx0brGxyuaWmx5GxQUyHO2WxueIGg0HPTVTlsZuYoanDI5Jy5807C8Stc9gYHDweC4By+YsSOYUU7abFy4XUmGa+U6xyC1pIgT4hro7TUf6X63dPvUdRSMpqlxdTSFoa5xsKYucdR1YS4XHLj1QcntfsdU4ZMY52ixvklDbRy+FpdkLuma1uq2W6Sj73GaYEDwvL+XBkbncvxZSpy3s7Lf9Qw2RrADJERNH6t+sB6suPWyirs/0GbE3ScRHA93o572s5X5A/mgsRZaei2QpYaqaqjjtNPbvHFxIda3BpNm8BwC3KIC1M2y1M+sbWOZeobH3QdmNslybZb5eZ1tdbZEABRNvu2Nqa+ai+jRl+r43uAuIw5zLOf0A1/NSylkHO7B7KDDKFlNmD3Avc94Fg5znF17HoLN/wDlQJvnw8wYxOQBaQRTi9rWLQ13Hq9rj71Z1QT2jMNAnpZrGz43xOI5lpzsHzFB0/Z/xUyYY6EkXp5ntA6Mf+sHD8RepPVf+zxiwZXTwXNpohIL6DMw68+jj8CrAICIiAiIg4ze1s66twuZsUYfKwCRml3jKQXd3+ItBFufBVayHobXA4chxV1pGXBHUW00PuI4KoW2ezwoK6anzhwiNg4DiHAFuawAzZSAfMILMbuNonYhhkE7xZ5aWPH42HITble17eabJ7vaXDJp5abvLzm5a4gtYLl2WMNaLDXmTwCirs97QiOpmpHyaSta+NhGhkaDnseRLANOeTyU+ICIiAiIgIiICi/tA0ObDo5bawztPkA4OZr78qlBcNvmroY8InbM6xlysjFrl0gcJG2HQZLk9AggfdrizqXFqR5Iy973LrkCzZLxm/pnJ9ytgFS+ipnSTMZDd0rnMyNAJJeSAAPermU2bI3PbNlGa3DNbW3vQeqIiAiIgKBu0PgMUc1POxpEk+ZshBsx2TJlJ/HZ1vMN8lPK5Herhn0jCaloi757Wd4xtrkOBHibbW4bc6cdRzQVm2YxwUdZDU5C/upO9LM1swA4XA8z8Fb3DcQZUQsliN2SNa9p4Xa4XFxyVLi4dBo3z5+/zVltyO1klbQGOVoDqUtiDgLNdHlBZp1AFj10PMoJFREQEREBERAUTdoiivR00vKOfKfR7D/FqllQj2htqntMdC1oyuY2oe8gG/jcxrW34WIJJ8wgjXd1igpsVo5DwEwjcSdA194yeHR5PuVtwqW0ud0gbE27y9pY0Nu5zjwAA4620VzaNzjGwyCzy1pcOjrajTzQeyIiAiIgIiIKi7wsPkgxGqEsYjLpnOa0NAaYy4uY5lhYgttw6ldNuS2mqIcSZTMdeGdzmvj5XEbiHjTRw7sD0utt2jMRvWUkP9nE6X++/L/lF+a0m4mHvMXjLtckcz/lDAfmKCzAWVi6XQZRYumZBlFjMmZBkqo23O01RW10rqg3yukiYy3hjaHEBrb+djfmbq25cqlbw4TBitW1vhAqHuA8neMH4EIN7uQw+aTFYZYo80cQf3r8oDWAscxvit9a5aQBroeVyrNBQr2cMTJZVwEk5XMlaPUFjj8rVNSAiIgIiICIiCr++rEu8xqcCxETGR8Af6gJGv4nFcng+0VRRvz00hieWFpc0AEtPite3kPgp82q3FwV1XJUCofGZTme0sz+LmWnMLDyN1qP6N8f7Y7hb7Hl/iIIw/Sfiunts/An63r5eSyzefivhBrZ9T97loOnkVJw7N0WntrtAR9j/ueaN7N0Qy+2u0/cjXW/9ogjGLebivh9tn1db63ovP8ASdipA9tn4/f9FKbezfELe2O0N/sfT955L8/0bIv2x/X7EfzEEYO3l4rr7bUfWt9f1X5dvLxXX22o0P3zwUpHs3Rftr9Tf7EfzFk9m6LX2x+v7kfzEEWO3k4rr7dUaEf+QrS4nictRJJJO90sjspL3eJxAAaLk+Vh7lNx7N8Jv7W/X90P5iwezfD+2Sch9kOH9/ig5XcFimTFjGSAJ4XgCw1cMsg+UOVkFHGxm5Wnw6qbU99JLJHfILd21t2lhvZxLvCbclI4QEREBERAREQEREBERAREQEREBERAREQEREH/2Q=="/>
          <p:cNvSpPr>
            <a:spLocks noChangeAspect="1" noChangeArrowheads="1"/>
          </p:cNvSpPr>
          <p:nvPr/>
        </p:nvSpPr>
        <p:spPr bwMode="auto">
          <a:xfrm>
            <a:off x="63500" y="-622300"/>
            <a:ext cx="1276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DO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179512" y="433715"/>
            <a:ext cx="2448272" cy="792088"/>
          </a:xfrm>
          <a:prstGeom prst="wedgeRectCallout">
            <a:avLst>
              <a:gd name="adj1" fmla="val 78387"/>
              <a:gd name="adj2" fmla="val 1855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DO">
              <a:solidFill>
                <a:prstClr val="black"/>
              </a:solidFill>
            </a:endParaRPr>
          </a:p>
        </p:txBody>
      </p:sp>
      <p:pic>
        <p:nvPicPr>
          <p:cNvPr id="5223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2409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/>
          <p:cNvSpPr/>
          <p:nvPr/>
        </p:nvSpPr>
        <p:spPr>
          <a:xfrm>
            <a:off x="2339752" y="1544248"/>
            <a:ext cx="432048" cy="43204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DO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146720" y="3733800"/>
            <a:ext cx="25202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>
              <a:buFontTx/>
              <a:buChar char="•"/>
              <a:defRPr/>
            </a:pPr>
            <a:r>
              <a:rPr lang="es-DO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Times New Roman" pitchFamily="18" charset="0"/>
              </a:rPr>
              <a:t>Municipio</a:t>
            </a:r>
            <a:endParaRPr lang="es-DO" sz="11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defTabSz="914400" eaLnBrk="0" hangingPunct="0">
              <a:buFontTx/>
              <a:buChar char="•"/>
              <a:defRPr/>
            </a:pPr>
            <a:r>
              <a:rPr lang="es-DO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Times New Roman" pitchFamily="18" charset="0"/>
              </a:rPr>
              <a:t>No. De Lote</a:t>
            </a:r>
            <a:endParaRPr lang="es-DO" sz="11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defTabSz="914400" eaLnBrk="0" hangingPunct="0">
              <a:buFontTx/>
              <a:buChar char="•"/>
              <a:defRPr/>
            </a:pPr>
            <a:r>
              <a:rPr lang="es-DO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Times New Roman" pitchFamily="18" charset="0"/>
              </a:rPr>
              <a:t>Centro Educativo</a:t>
            </a:r>
            <a:endParaRPr lang="es-DO" sz="11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defTabSz="914400" eaLnBrk="0" hangingPunct="0">
              <a:buFontTx/>
              <a:buChar char="•"/>
              <a:defRPr/>
            </a:pPr>
            <a:r>
              <a:rPr lang="es-DO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Times New Roman" pitchFamily="18" charset="0"/>
              </a:rPr>
              <a:t>Ubicación</a:t>
            </a:r>
            <a:endParaRPr lang="es-DO" sz="11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defTabSz="914400" eaLnBrk="0" hangingPunct="0">
              <a:buFontTx/>
              <a:buChar char="•"/>
              <a:defRPr/>
            </a:pPr>
            <a:r>
              <a:rPr lang="es-DO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Times New Roman" pitchFamily="18" charset="0"/>
              </a:rPr>
              <a:t>Total de Aulas</a:t>
            </a:r>
            <a:endParaRPr lang="es-DO" sz="11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defTabSz="914400" eaLnBrk="0" hangingPunct="0">
              <a:buFontTx/>
              <a:buChar char="•"/>
              <a:defRPr/>
            </a:pPr>
            <a:r>
              <a:rPr lang="es-DO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Times New Roman" pitchFamily="18" charset="0"/>
              </a:rPr>
              <a:t>Presupuesto de la Obra</a:t>
            </a:r>
            <a:endParaRPr lang="es-DO" sz="11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defTabSz="914400" eaLnBrk="0" hangingPunct="0">
              <a:buFontTx/>
              <a:buChar char="•"/>
              <a:defRPr/>
            </a:pPr>
            <a:r>
              <a:rPr lang="es-DO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Times New Roman" pitchFamily="18" charset="0"/>
              </a:rPr>
              <a:t>Contratista</a:t>
            </a:r>
            <a:endParaRPr lang="es-DO" sz="11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defTabSz="914400" eaLnBrk="0" hangingPunct="0">
              <a:buFontTx/>
              <a:buChar char="•"/>
              <a:defRPr/>
            </a:pPr>
            <a:r>
              <a:rPr lang="es-DO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Times New Roman" pitchFamily="18" charset="0"/>
              </a:rPr>
              <a:t>RNC/Cédula</a:t>
            </a:r>
            <a:endParaRPr lang="es-DO" sz="28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7479" y="3276600"/>
            <a:ext cx="140500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criterios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928688"/>
            <a:ext cx="63246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Oval 14"/>
          <p:cNvSpPr/>
          <p:nvPr/>
        </p:nvSpPr>
        <p:spPr>
          <a:xfrm>
            <a:off x="2286000" y="304800"/>
            <a:ext cx="432048" cy="43204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DO" b="1" dirty="0" smtClean="0">
                <a:solidFill>
                  <a:prstClr val="black"/>
                </a:solidFill>
              </a:rPr>
              <a:t>1</a:t>
            </a:r>
            <a:endParaRPr lang="es-DO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5566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82416073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6200000">
            <a:off x="-2179837" y="2997023"/>
            <a:ext cx="6432378" cy="1200329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Seguimiento</a:t>
            </a:r>
            <a:r>
              <a:rPr lang="en-US" sz="36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3600" b="1" cap="all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Ejecución</a:t>
            </a:r>
            <a:r>
              <a:rPr lang="en-US" sz="36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económica y tecnica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5109202" y="3035813"/>
            <a:ext cx="6813377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obras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609600"/>
            <a:ext cx="6096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86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CuadroTexto"/>
          <p:cNvSpPr txBox="1">
            <a:spLocks noChangeArrowheads="1"/>
          </p:cNvSpPr>
          <p:nvPr/>
        </p:nvSpPr>
        <p:spPr bwMode="auto">
          <a:xfrm>
            <a:off x="533400" y="652641"/>
            <a:ext cx="8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COMPROMISOS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GUBERNAMENTALES CON EL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SECTOR COMPRAS Y CONTRATACIONES PÚBLICAS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495485"/>
            <a:ext cx="82105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b="1" dirty="0" smtClean="0"/>
              <a:t>1. Hacer</a:t>
            </a:r>
            <a:r>
              <a:rPr lang="en-US" dirty="0" smtClean="0"/>
              <a:t> del </a:t>
            </a:r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r>
              <a:rPr lang="en-US" dirty="0" smtClean="0"/>
              <a:t> de </a:t>
            </a:r>
            <a:r>
              <a:rPr lang="en-US" dirty="0" err="1" smtClean="0"/>
              <a:t>Contrataciones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herramienta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el </a:t>
            </a:r>
            <a:r>
              <a:rPr lang="en-US" dirty="0" err="1" smtClean="0"/>
              <a:t>desarrollo</a:t>
            </a:r>
            <a:r>
              <a:rPr lang="en-US" dirty="0" smtClean="0"/>
              <a:t> de los </a:t>
            </a:r>
            <a:r>
              <a:rPr lang="en-US" dirty="0" err="1" smtClean="0"/>
              <a:t>sectores</a:t>
            </a:r>
            <a:r>
              <a:rPr lang="en-US" dirty="0" smtClean="0"/>
              <a:t> </a:t>
            </a:r>
            <a:r>
              <a:rPr lang="en-US" dirty="0" err="1" smtClean="0"/>
              <a:t>productivos</a:t>
            </a:r>
            <a:r>
              <a:rPr lang="en-US" dirty="0" smtClean="0"/>
              <a:t> del </a:t>
            </a:r>
            <a:r>
              <a:rPr lang="en-US" dirty="0" err="1" smtClean="0"/>
              <a:t>país</a:t>
            </a:r>
            <a:r>
              <a:rPr lang="en-US" dirty="0" smtClean="0"/>
              <a:t>. </a:t>
            </a:r>
          </a:p>
          <a:p>
            <a:pPr lvl="0" algn="just"/>
            <a:endParaRPr lang="en-US" b="1" dirty="0"/>
          </a:p>
          <a:p>
            <a:pPr lvl="0" algn="just"/>
            <a:r>
              <a:rPr lang="en-US" b="1" dirty="0" smtClean="0"/>
              <a:t>2. </a:t>
            </a:r>
            <a:r>
              <a:rPr lang="en-US" b="1" dirty="0" err="1" smtClean="0"/>
              <a:t>Crear</a:t>
            </a:r>
            <a:r>
              <a:rPr lang="en-US" b="1" dirty="0" smtClean="0"/>
              <a:t> </a:t>
            </a:r>
            <a:r>
              <a:rPr lang="en-US" b="1" dirty="0" err="1" smtClean="0"/>
              <a:t>las</a:t>
            </a:r>
            <a:r>
              <a:rPr lang="en-US" b="1" dirty="0" smtClean="0"/>
              <a:t> </a:t>
            </a:r>
            <a:r>
              <a:rPr lang="en-US" b="1" dirty="0" err="1" smtClean="0"/>
              <a:t>condiciones</a:t>
            </a:r>
            <a:r>
              <a:rPr lang="en-US" b="1" dirty="0" smtClean="0"/>
              <a:t> </a:t>
            </a:r>
            <a:r>
              <a:rPr lang="en-US" dirty="0" smtClean="0"/>
              <a:t> para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Pymes</a:t>
            </a:r>
            <a:r>
              <a:rPr lang="en-US" dirty="0" smtClean="0"/>
              <a:t> </a:t>
            </a:r>
            <a:r>
              <a:rPr lang="en-US" dirty="0" err="1" smtClean="0"/>
              <a:t>reciban</a:t>
            </a:r>
            <a:r>
              <a:rPr lang="en-US" dirty="0" smtClean="0"/>
              <a:t> los </a:t>
            </a:r>
            <a:r>
              <a:rPr lang="en-US" dirty="0" err="1" smtClean="0"/>
              <a:t>beneficios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les </a:t>
            </a:r>
            <a:r>
              <a:rPr lang="en-US" dirty="0" err="1" smtClean="0"/>
              <a:t>ofrece</a:t>
            </a:r>
            <a:r>
              <a:rPr lang="en-US" dirty="0" smtClean="0"/>
              <a:t> le ley de Compras y </a:t>
            </a:r>
            <a:r>
              <a:rPr lang="en-US" dirty="0" err="1" smtClean="0"/>
              <a:t>Contrataciones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r>
              <a:rPr lang="en-US" dirty="0"/>
              <a:t>.</a:t>
            </a:r>
            <a:endParaRPr lang="en-US" dirty="0" smtClean="0"/>
          </a:p>
          <a:p>
            <a:pPr lvl="0" algn="just"/>
            <a:endParaRPr lang="en-US" b="1" dirty="0"/>
          </a:p>
          <a:p>
            <a:pPr lvl="0" algn="just"/>
            <a:r>
              <a:rPr lang="en-US" b="1" dirty="0" smtClean="0"/>
              <a:t>3. </a:t>
            </a:r>
            <a:r>
              <a:rPr lang="en-US" b="1" dirty="0" err="1" smtClean="0"/>
              <a:t>Asegurar</a:t>
            </a:r>
            <a:r>
              <a:rPr lang="en-US" b="1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cuotas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compras</a:t>
            </a:r>
            <a:r>
              <a:rPr lang="en-US" dirty="0" smtClean="0"/>
              <a:t> a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Pymes</a:t>
            </a:r>
            <a:r>
              <a:rPr lang="en-US" dirty="0" smtClean="0"/>
              <a:t>, </a:t>
            </a:r>
            <a:r>
              <a:rPr lang="en-US" dirty="0" err="1" smtClean="0"/>
              <a:t>establecidas</a:t>
            </a:r>
            <a:r>
              <a:rPr lang="en-US" dirty="0" smtClean="0"/>
              <a:t> en la </a:t>
            </a:r>
            <a:r>
              <a:rPr lang="en-US" dirty="0" err="1" smtClean="0"/>
              <a:t>normativa</a:t>
            </a:r>
            <a:r>
              <a:rPr lang="en-US" dirty="0" smtClean="0"/>
              <a:t>, </a:t>
            </a:r>
            <a:r>
              <a:rPr lang="en-US" dirty="0" err="1" smtClean="0"/>
              <a:t>sean</a:t>
            </a:r>
            <a:r>
              <a:rPr lang="en-US" dirty="0" smtClean="0"/>
              <a:t> </a:t>
            </a:r>
            <a:r>
              <a:rPr lang="en-US" dirty="0" err="1" smtClean="0"/>
              <a:t>efectivas</a:t>
            </a:r>
            <a:r>
              <a:rPr lang="en-US" dirty="0" smtClean="0"/>
              <a:t>. </a:t>
            </a:r>
          </a:p>
          <a:p>
            <a:pPr lvl="0" algn="just"/>
            <a:endParaRPr lang="en-US" b="1" dirty="0"/>
          </a:p>
          <a:p>
            <a:pPr lvl="0" algn="just"/>
            <a:r>
              <a:rPr lang="en-US" b="1" dirty="0" smtClean="0"/>
              <a:t>4. </a:t>
            </a:r>
            <a:r>
              <a:rPr lang="en-US" b="1" dirty="0" err="1" smtClean="0"/>
              <a:t>Formalizar</a:t>
            </a:r>
            <a:r>
              <a:rPr lang="en-US" b="1" dirty="0" smtClean="0"/>
              <a:t> </a:t>
            </a:r>
            <a:r>
              <a:rPr lang="en-US" b="1" dirty="0" err="1" smtClean="0"/>
              <a:t>alianzas</a:t>
            </a:r>
            <a:r>
              <a:rPr lang="en-US" b="1" dirty="0" smtClean="0"/>
              <a:t> </a:t>
            </a:r>
            <a:r>
              <a:rPr lang="en-US" dirty="0" err="1" smtClean="0"/>
              <a:t>estratégicas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expandir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informaciones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los </a:t>
            </a:r>
            <a:r>
              <a:rPr lang="en-US" dirty="0" err="1" smtClean="0"/>
              <a:t>procesos</a:t>
            </a:r>
            <a:r>
              <a:rPr lang="en-US" dirty="0" smtClean="0"/>
              <a:t> de </a:t>
            </a:r>
            <a:r>
              <a:rPr lang="en-US" dirty="0" err="1" smtClean="0"/>
              <a:t>compras</a:t>
            </a:r>
            <a:r>
              <a:rPr lang="en-US" dirty="0" smtClean="0"/>
              <a:t> a los </a:t>
            </a:r>
            <a:r>
              <a:rPr lang="en-US" dirty="0" err="1" smtClean="0"/>
              <a:t>ingenieros</a:t>
            </a:r>
            <a:r>
              <a:rPr lang="en-US" dirty="0" smtClean="0"/>
              <a:t> y </a:t>
            </a:r>
            <a:r>
              <a:rPr lang="en-US" dirty="0" err="1" smtClean="0"/>
              <a:t>firmas</a:t>
            </a:r>
            <a:r>
              <a:rPr lang="en-US" dirty="0" smtClean="0"/>
              <a:t> </a:t>
            </a:r>
            <a:r>
              <a:rPr lang="en-US" dirty="0" err="1" smtClean="0"/>
              <a:t>constructoras</a:t>
            </a:r>
            <a:r>
              <a:rPr lang="en-US" dirty="0" smtClean="0"/>
              <a:t>, a </a:t>
            </a:r>
            <a:r>
              <a:rPr lang="en-US" dirty="0" err="1" smtClean="0"/>
              <a:t>las</a:t>
            </a:r>
            <a:r>
              <a:rPr lang="en-US" dirty="0" smtClean="0"/>
              <a:t> MIPYMES y </a:t>
            </a:r>
            <a:r>
              <a:rPr lang="en-US" dirty="0" err="1" smtClean="0"/>
              <a:t>proveedores</a:t>
            </a:r>
            <a:r>
              <a:rPr lang="en-US" dirty="0" smtClean="0"/>
              <a:t> </a:t>
            </a:r>
            <a:r>
              <a:rPr lang="en-US" dirty="0" err="1" smtClean="0"/>
              <a:t>especializados</a:t>
            </a:r>
            <a:r>
              <a:rPr lang="en-US" dirty="0" smtClean="0"/>
              <a:t>. </a:t>
            </a:r>
          </a:p>
          <a:p>
            <a:pPr lvl="0" algn="just"/>
            <a:endParaRPr lang="en-US" dirty="0"/>
          </a:p>
          <a:p>
            <a:pPr lvl="0" algn="just"/>
            <a:r>
              <a:rPr lang="en-US" b="1" dirty="0" smtClean="0"/>
              <a:t>5. </a:t>
            </a:r>
            <a:r>
              <a:rPr lang="en-US" b="1" dirty="0" err="1" smtClean="0"/>
              <a:t>Puesta</a:t>
            </a:r>
            <a:r>
              <a:rPr lang="en-US" b="1" dirty="0" smtClean="0"/>
              <a:t> en </a:t>
            </a:r>
            <a:r>
              <a:rPr lang="en-US" b="1" dirty="0" err="1" smtClean="0"/>
              <a:t>vigencia</a:t>
            </a:r>
            <a:r>
              <a:rPr lang="en-US" b="1" dirty="0" smtClean="0"/>
              <a:t> </a:t>
            </a:r>
            <a:r>
              <a:rPr lang="en-US" dirty="0" smtClean="0"/>
              <a:t>del Portal Transaccional.</a:t>
            </a:r>
          </a:p>
          <a:p>
            <a:pPr lvl="0" algn="just"/>
            <a:endParaRPr lang="en-US" dirty="0"/>
          </a:p>
        </p:txBody>
      </p:sp>
      <p:pic>
        <p:nvPicPr>
          <p:cNvPr id="13314" name="Picture 2" descr="C:\Users\dpimentel\Desktop\Imágenes para presentaciones\Responsabilidad_Civ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5029200"/>
            <a:ext cx="35052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60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200000">
            <a:off x="-2179838" y="2997023"/>
            <a:ext cx="643237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Seguimiento</a:t>
            </a:r>
            <a:r>
              <a:rPr lang="en-US" sz="36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3600" b="1" cap="all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Ejecución</a:t>
            </a:r>
            <a:r>
              <a:rPr lang="en-US" sz="36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económica y tecnica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5109202" y="3035813"/>
            <a:ext cx="6813377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obras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519113"/>
            <a:ext cx="5562600" cy="601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84911498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200000">
            <a:off x="-2179838" y="2997023"/>
            <a:ext cx="643237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Seguimiento</a:t>
            </a:r>
            <a:r>
              <a:rPr lang="en-US" sz="36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3600" b="1" cap="all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Ejecución</a:t>
            </a:r>
            <a:r>
              <a:rPr lang="en-US" sz="36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económica y tecnica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5109202" y="3035813"/>
            <a:ext cx="6813377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obras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533400"/>
            <a:ext cx="5334000" cy="601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1501551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200000">
            <a:off x="-2179837" y="2997023"/>
            <a:ext cx="6432378" cy="1200329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Seguimiento</a:t>
            </a:r>
            <a:r>
              <a:rPr lang="en-US" sz="36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3600" b="1" cap="all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Ejecución</a:t>
            </a:r>
            <a:r>
              <a:rPr lang="en-US" sz="36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económica y tecnica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5109202" y="3035813"/>
            <a:ext cx="6813377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obras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514349"/>
            <a:ext cx="5334000" cy="60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1563594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b="1" dirty="0" smtClean="0">
                <a:solidFill>
                  <a:schemeClr val="tx2"/>
                </a:solidFill>
              </a:rPr>
              <a:t>Problemas principales</a:t>
            </a:r>
            <a:endParaRPr lang="es-CR" b="1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Disponibilidad de terrenos en lugares con alta concentración de población.</a:t>
            </a:r>
          </a:p>
          <a:p>
            <a:pPr marL="0" indent="0">
              <a:buNone/>
            </a:pPr>
            <a:endParaRPr lang="es-CR" dirty="0" smtClean="0"/>
          </a:p>
          <a:p>
            <a:r>
              <a:rPr lang="es-CR" dirty="0"/>
              <a:t> </a:t>
            </a:r>
            <a:r>
              <a:rPr lang="es-CR" dirty="0" smtClean="0"/>
              <a:t>Retrasos en los pagos por problemas de gestión.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01604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52897" y="6137594"/>
            <a:ext cx="8158086" cy="532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cxnSp>
        <p:nvCxnSpPr>
          <p:cNvPr id="56" name="Straight Connector 55"/>
          <p:cNvCxnSpPr>
            <a:stCxn id="26" idx="0"/>
          </p:cNvCxnSpPr>
          <p:nvPr/>
        </p:nvCxnSpPr>
        <p:spPr>
          <a:xfrm>
            <a:off x="8964488" y="188640"/>
            <a:ext cx="0" cy="6669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56"/>
          <p:cNvGrpSpPr/>
          <p:nvPr/>
        </p:nvGrpSpPr>
        <p:grpSpPr>
          <a:xfrm>
            <a:off x="391875" y="-27384"/>
            <a:ext cx="8608109" cy="6957394"/>
            <a:chOff x="535891" y="-99392"/>
            <a:chExt cx="8608109" cy="6957394"/>
          </a:xfrm>
        </p:grpSpPr>
        <p:grpSp>
          <p:nvGrpSpPr>
            <p:cNvPr id="3" name="Group 29"/>
            <p:cNvGrpSpPr/>
            <p:nvPr/>
          </p:nvGrpSpPr>
          <p:grpSpPr>
            <a:xfrm>
              <a:off x="570331" y="215913"/>
              <a:ext cx="338554" cy="3438402"/>
              <a:chOff x="570331" y="211845"/>
              <a:chExt cx="338554" cy="375098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84633" y="270784"/>
                <a:ext cx="288032" cy="369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DO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6200000">
                <a:off x="-1106416" y="1888592"/>
                <a:ext cx="3692047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ln w="1905"/>
                    <a:solidFill>
                      <a:prstClr val="black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MINERD</a:t>
                </a:r>
                <a:endParaRPr lang="en-US" sz="16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  <p:grpSp>
          <p:nvGrpSpPr>
            <p:cNvPr id="4" name="Group 21"/>
            <p:cNvGrpSpPr/>
            <p:nvPr/>
          </p:nvGrpSpPr>
          <p:grpSpPr>
            <a:xfrm>
              <a:off x="5220071" y="-80109"/>
              <a:ext cx="2016224" cy="369332"/>
              <a:chOff x="3030035" y="1216035"/>
              <a:chExt cx="1807649" cy="369332"/>
            </a:xfrm>
          </p:grpSpPr>
          <p:sp>
            <p:nvSpPr>
              <p:cNvPr id="23" name="Rectangle 22"/>
              <p:cNvSpPr/>
              <p:nvPr/>
            </p:nvSpPr>
            <p:spPr>
              <a:xfrm rot="5400000">
                <a:off x="3789844" y="508951"/>
                <a:ext cx="288032" cy="18076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DO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314747" y="1216035"/>
                <a:ext cx="1245801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4400"/>
                <a:r>
                  <a:rPr lang="en-US" dirty="0" err="1" smtClean="0">
                    <a:ln w="317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Contratación</a:t>
                </a:r>
                <a:endParaRPr lang="en-US" dirty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" name="Group 30"/>
            <p:cNvGrpSpPr/>
            <p:nvPr/>
          </p:nvGrpSpPr>
          <p:grpSpPr>
            <a:xfrm>
              <a:off x="535891" y="3636293"/>
              <a:ext cx="369332" cy="3221709"/>
              <a:chOff x="535892" y="1501259"/>
              <a:chExt cx="369332" cy="3999362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70331" y="1501259"/>
                <a:ext cx="288032" cy="38991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DO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6200000">
                <a:off x="-1229009" y="3366388"/>
                <a:ext cx="3899134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00"/>
                <a:r>
                  <a:rPr lang="en-US" b="1" dirty="0" smtClean="0">
                    <a:ln w="1905"/>
                    <a:solidFill>
                      <a:prstClr val="black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MOPC - OISOE</a:t>
                </a:r>
                <a:endParaRPr lang="en-US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  <p:grpSp>
          <p:nvGrpSpPr>
            <p:cNvPr id="6" name="Group 33"/>
            <p:cNvGrpSpPr/>
            <p:nvPr/>
          </p:nvGrpSpPr>
          <p:grpSpPr>
            <a:xfrm>
              <a:off x="7092280" y="3573016"/>
              <a:ext cx="360040" cy="1800200"/>
              <a:chOff x="7092281" y="-1220659"/>
              <a:chExt cx="360040" cy="2314543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092281" y="-1128077"/>
                <a:ext cx="360040" cy="22219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DO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16200000">
                <a:off x="6115032" y="-232664"/>
                <a:ext cx="231454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00"/>
                <a:r>
                  <a:rPr lang="en-US" sz="1600" b="1" dirty="0" smtClean="0">
                    <a:ln w="1905"/>
                    <a:solidFill>
                      <a:prstClr val="black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CONTRALORÍA</a:t>
                </a:r>
                <a:endParaRPr lang="en-US" sz="16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  <p:cxnSp>
          <p:nvCxnSpPr>
            <p:cNvPr id="38" name="Straight Connector 37"/>
            <p:cNvCxnSpPr/>
            <p:nvPr/>
          </p:nvCxnSpPr>
          <p:spPr>
            <a:xfrm>
              <a:off x="539552" y="3645024"/>
              <a:ext cx="856895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39552" y="6741368"/>
              <a:ext cx="860444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987824" y="173435"/>
              <a:ext cx="0" cy="65973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220072" y="179909"/>
              <a:ext cx="0" cy="34563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236296" y="188640"/>
              <a:ext cx="0" cy="34563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oup 17"/>
            <p:cNvGrpSpPr/>
            <p:nvPr/>
          </p:nvGrpSpPr>
          <p:grpSpPr>
            <a:xfrm>
              <a:off x="584633" y="-99392"/>
              <a:ext cx="2383179" cy="369332"/>
              <a:chOff x="2812219" y="1196752"/>
              <a:chExt cx="2136644" cy="369332"/>
            </a:xfrm>
          </p:grpSpPr>
          <p:sp>
            <p:nvSpPr>
              <p:cNvPr id="16" name="Rectangle 15"/>
              <p:cNvSpPr/>
              <p:nvPr/>
            </p:nvSpPr>
            <p:spPr>
              <a:xfrm rot="5400000">
                <a:off x="3736525" y="341903"/>
                <a:ext cx="288032" cy="21366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DO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548653" y="1196752"/>
                <a:ext cx="1224473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4400"/>
                <a:r>
                  <a:rPr lang="en-US" dirty="0" err="1" smtClean="0">
                    <a:ln w="317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Planificación</a:t>
                </a:r>
                <a:endParaRPr lang="en-US" dirty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" name="Group 24"/>
            <p:cNvGrpSpPr/>
            <p:nvPr/>
          </p:nvGrpSpPr>
          <p:grpSpPr>
            <a:xfrm>
              <a:off x="7236296" y="-74776"/>
              <a:ext cx="1872208" cy="369332"/>
              <a:chOff x="2965476" y="1221368"/>
              <a:chExt cx="1678531" cy="369332"/>
            </a:xfrm>
          </p:grpSpPr>
          <p:sp>
            <p:nvSpPr>
              <p:cNvPr id="26" name="Rectangle 25"/>
              <p:cNvSpPr/>
              <p:nvPr/>
            </p:nvSpPr>
            <p:spPr>
              <a:xfrm rot="5400000">
                <a:off x="3660726" y="573510"/>
                <a:ext cx="288032" cy="16785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DO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279732" y="1221368"/>
                <a:ext cx="1329157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4400"/>
                <a:r>
                  <a:rPr lang="en-US" dirty="0" err="1" smtClean="0">
                    <a:ln w="317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Formalización</a:t>
                </a:r>
                <a:endParaRPr lang="en-US" dirty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" name="Group 18"/>
            <p:cNvGrpSpPr/>
            <p:nvPr/>
          </p:nvGrpSpPr>
          <p:grpSpPr>
            <a:xfrm>
              <a:off x="2987823" y="-99392"/>
              <a:ext cx="2213198" cy="369332"/>
              <a:chOff x="3055468" y="1196752"/>
              <a:chExt cx="1743732" cy="369332"/>
            </a:xfrm>
          </p:grpSpPr>
          <p:sp>
            <p:nvSpPr>
              <p:cNvPr id="20" name="Rectangle 19"/>
              <p:cNvSpPr/>
              <p:nvPr/>
            </p:nvSpPr>
            <p:spPr>
              <a:xfrm rot="5400000">
                <a:off x="3783318" y="540910"/>
                <a:ext cx="288032" cy="17437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s-DO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452604" y="1196752"/>
                <a:ext cx="1003052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4400"/>
                <a:r>
                  <a:rPr lang="en-US" dirty="0" err="1" smtClean="0">
                    <a:ln w="317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Adquisición</a:t>
                </a:r>
                <a:endParaRPr lang="en-US" dirty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</p:grpSp>
      <p:cxnSp>
        <p:nvCxnSpPr>
          <p:cNvPr id="67" name="Elbow Connector 66"/>
          <p:cNvCxnSpPr/>
          <p:nvPr/>
        </p:nvCxnSpPr>
        <p:spPr>
          <a:xfrm flipV="1">
            <a:off x="1259632" y="692696"/>
            <a:ext cx="2724784" cy="8640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2123727" y="2924944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712143" y="332656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DO" sz="800" b="1" dirty="0" smtClean="0">
                <a:solidFill>
                  <a:prstClr val="black"/>
                </a:solidFill>
              </a:rPr>
              <a:t>Bienes y Servicios</a:t>
            </a:r>
            <a:endParaRPr lang="es-DO" sz="800" b="1" dirty="0">
              <a:solidFill>
                <a:prstClr val="black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691679" y="1678382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DO" sz="800" b="1" dirty="0" smtClean="0">
                <a:solidFill>
                  <a:prstClr val="black"/>
                </a:solidFill>
              </a:rPr>
              <a:t>OBRAS</a:t>
            </a:r>
            <a:endParaRPr lang="es-DO" sz="800" b="1" dirty="0">
              <a:solidFill>
                <a:prstClr val="black"/>
              </a:solidFill>
            </a:endParaRPr>
          </a:p>
        </p:txBody>
      </p:sp>
      <p:cxnSp>
        <p:nvCxnSpPr>
          <p:cNvPr id="64" name="Shape 63"/>
          <p:cNvCxnSpPr>
            <a:endCxn id="2060" idx="0"/>
          </p:cNvCxnSpPr>
          <p:nvPr/>
        </p:nvCxnSpPr>
        <p:spPr>
          <a:xfrm>
            <a:off x="6228184" y="2564904"/>
            <a:ext cx="1787501" cy="129614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9" name="Shape 68"/>
          <p:cNvCxnSpPr/>
          <p:nvPr/>
        </p:nvCxnSpPr>
        <p:spPr>
          <a:xfrm rot="5400000" flipH="1" flipV="1">
            <a:off x="1575504" y="2897103"/>
            <a:ext cx="2464598" cy="21602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699791" y="4221088"/>
            <a:ext cx="0" cy="158417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555775" y="5805264"/>
            <a:ext cx="14401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5436096" y="69269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436096" y="692696"/>
            <a:ext cx="0" cy="28803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888607" y="3356992"/>
            <a:ext cx="504056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3736479" y="3573016"/>
            <a:ext cx="165618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1916832"/>
            <a:ext cx="864096" cy="129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151" y="548680"/>
            <a:ext cx="86652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4391" y="1700808"/>
            <a:ext cx="78162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TextBox 102"/>
          <p:cNvSpPr txBox="1"/>
          <p:nvPr/>
        </p:nvSpPr>
        <p:spPr>
          <a:xfrm>
            <a:off x="2872383" y="1458764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DO" sz="800" b="1" dirty="0" smtClean="0">
                <a:solidFill>
                  <a:prstClr val="black"/>
                </a:solidFill>
              </a:rPr>
              <a:t>OBRAS</a:t>
            </a:r>
            <a:endParaRPr lang="es-DO" sz="800" b="1" dirty="0">
              <a:solidFill>
                <a:prstClr val="black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6519" y="532342"/>
            <a:ext cx="792088" cy="296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TextBox 103"/>
          <p:cNvSpPr txBox="1"/>
          <p:nvPr/>
        </p:nvSpPr>
        <p:spPr>
          <a:xfrm>
            <a:off x="3981078" y="342761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DO" sz="800" b="1" dirty="0" smtClean="0">
                <a:solidFill>
                  <a:prstClr val="black"/>
                </a:solidFill>
              </a:rPr>
              <a:t>Bienes y Servicios</a:t>
            </a:r>
            <a:endParaRPr lang="es-DO" sz="800" b="1" dirty="0">
              <a:solidFill>
                <a:prstClr val="black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548680"/>
            <a:ext cx="864096" cy="223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07640" y="3861048"/>
            <a:ext cx="8160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Oval 106"/>
          <p:cNvSpPr/>
          <p:nvPr/>
        </p:nvSpPr>
        <p:spPr>
          <a:xfrm>
            <a:off x="1720255" y="54868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08" name="Oval 107"/>
          <p:cNvSpPr/>
          <p:nvPr/>
        </p:nvSpPr>
        <p:spPr>
          <a:xfrm>
            <a:off x="1720255" y="764704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09" name="Oval 108"/>
          <p:cNvSpPr/>
          <p:nvPr/>
        </p:nvSpPr>
        <p:spPr>
          <a:xfrm>
            <a:off x="4912990" y="62068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12" name="Oval 111"/>
          <p:cNvSpPr/>
          <p:nvPr/>
        </p:nvSpPr>
        <p:spPr>
          <a:xfrm>
            <a:off x="1720255" y="1124744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13" name="Oval 112"/>
          <p:cNvSpPr/>
          <p:nvPr/>
        </p:nvSpPr>
        <p:spPr>
          <a:xfrm>
            <a:off x="4912990" y="3140968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14" name="Oval 113"/>
          <p:cNvSpPr/>
          <p:nvPr/>
        </p:nvSpPr>
        <p:spPr>
          <a:xfrm>
            <a:off x="1475655" y="234888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15" name="Oval 114"/>
          <p:cNvSpPr/>
          <p:nvPr/>
        </p:nvSpPr>
        <p:spPr>
          <a:xfrm>
            <a:off x="1475655" y="2564904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16" name="Oval 115"/>
          <p:cNvSpPr/>
          <p:nvPr/>
        </p:nvSpPr>
        <p:spPr>
          <a:xfrm>
            <a:off x="1475655" y="285293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17" name="Oval 116"/>
          <p:cNvSpPr/>
          <p:nvPr/>
        </p:nvSpPr>
        <p:spPr>
          <a:xfrm>
            <a:off x="1475655" y="3068960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18" name="Oval 117"/>
          <p:cNvSpPr/>
          <p:nvPr/>
        </p:nvSpPr>
        <p:spPr>
          <a:xfrm>
            <a:off x="1475655" y="400506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20" name="Oval 119"/>
          <p:cNvSpPr/>
          <p:nvPr/>
        </p:nvSpPr>
        <p:spPr>
          <a:xfrm>
            <a:off x="1475655" y="436510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22" name="Oval 121"/>
          <p:cNvSpPr/>
          <p:nvPr/>
        </p:nvSpPr>
        <p:spPr>
          <a:xfrm>
            <a:off x="1475655" y="486916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123" name="Oval 122"/>
          <p:cNvSpPr/>
          <p:nvPr/>
        </p:nvSpPr>
        <p:spPr>
          <a:xfrm>
            <a:off x="1475655" y="5733256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6</a:t>
            </a: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79" y="3861048"/>
            <a:ext cx="864096" cy="208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Oval 123"/>
          <p:cNvSpPr/>
          <p:nvPr/>
        </p:nvSpPr>
        <p:spPr>
          <a:xfrm>
            <a:off x="1475655" y="530120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25" name="Oval 124"/>
          <p:cNvSpPr/>
          <p:nvPr/>
        </p:nvSpPr>
        <p:spPr>
          <a:xfrm>
            <a:off x="3736479" y="321297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126" name="Oval 125"/>
          <p:cNvSpPr/>
          <p:nvPr/>
        </p:nvSpPr>
        <p:spPr>
          <a:xfrm>
            <a:off x="3736479" y="3429000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29" name="Oval 128"/>
          <p:cNvSpPr/>
          <p:nvPr/>
        </p:nvSpPr>
        <p:spPr>
          <a:xfrm>
            <a:off x="4912990" y="2420888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130" name="Oval 129"/>
          <p:cNvSpPr/>
          <p:nvPr/>
        </p:nvSpPr>
        <p:spPr>
          <a:xfrm>
            <a:off x="6732240" y="54868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>
                <a:solidFill>
                  <a:prstClr val="white"/>
                </a:solidFill>
              </a:rPr>
              <a:t>9</a:t>
            </a:r>
            <a:endParaRPr lang="es-DO" sz="900" b="1" dirty="0" smtClean="0">
              <a:solidFill>
                <a:prstClr val="white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732240" y="1052736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32" name="Oval 131"/>
          <p:cNvSpPr/>
          <p:nvPr/>
        </p:nvSpPr>
        <p:spPr>
          <a:xfrm>
            <a:off x="6732240" y="2636912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33" name="Oval 132"/>
          <p:cNvSpPr/>
          <p:nvPr/>
        </p:nvSpPr>
        <p:spPr>
          <a:xfrm>
            <a:off x="6948264" y="263691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>
                <a:solidFill>
                  <a:prstClr val="white"/>
                </a:solidFill>
              </a:rPr>
              <a:t>9</a:t>
            </a:r>
            <a:endParaRPr lang="es-DO" sz="900" b="1" dirty="0" smtClean="0">
              <a:solidFill>
                <a:prstClr val="white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8471736" y="3933056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 sz="900" b="1" dirty="0" smtClean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8327720" y="3933056"/>
            <a:ext cx="4447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DO" sz="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137" name="Oval 136"/>
          <p:cNvSpPr/>
          <p:nvPr/>
        </p:nvSpPr>
        <p:spPr>
          <a:xfrm>
            <a:off x="8471736" y="4365104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 sz="900" b="1" dirty="0" smtClean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8327720" y="4365104"/>
            <a:ext cx="4447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DO" sz="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</a:t>
            </a:r>
          </a:p>
        </p:txBody>
      </p:sp>
      <p:sp>
        <p:nvSpPr>
          <p:cNvPr id="139" name="Oval 138"/>
          <p:cNvSpPr/>
          <p:nvPr/>
        </p:nvSpPr>
        <p:spPr>
          <a:xfrm>
            <a:off x="8471736" y="4869160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 sz="900" b="1" dirty="0" smtClean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8327720" y="4869160"/>
            <a:ext cx="4447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DO" sz="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</a:t>
            </a:r>
          </a:p>
        </p:txBody>
      </p:sp>
      <p:sp>
        <p:nvSpPr>
          <p:cNvPr id="78" name="Oval 77"/>
          <p:cNvSpPr/>
          <p:nvPr/>
        </p:nvSpPr>
        <p:spPr>
          <a:xfrm>
            <a:off x="1720255" y="1340768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9" name="Rectangle 78"/>
          <p:cNvSpPr/>
          <p:nvPr/>
        </p:nvSpPr>
        <p:spPr>
          <a:xfrm rot="5400000" flipH="1">
            <a:off x="7933515" y="4414252"/>
            <a:ext cx="45719" cy="20162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946132" y="5460082"/>
            <a:ext cx="360040" cy="13532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 rot="16200000">
            <a:off x="6431602" y="5952063"/>
            <a:ext cx="135329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DIGECOG</a:t>
            </a:r>
            <a:endParaRPr lang="en-US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8375726" y="5589240"/>
            <a:ext cx="4447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DO" sz="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07640" y="5862464"/>
            <a:ext cx="816090" cy="302840"/>
          </a:xfrm>
          <a:prstGeom prst="rect">
            <a:avLst/>
          </a:prstGeom>
          <a:solidFill>
            <a:schemeClr val="accent5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3624" y="5826750"/>
            <a:ext cx="113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DO" sz="800" dirty="0" smtClean="0">
                <a:solidFill>
                  <a:prstClr val="black"/>
                </a:solidFill>
              </a:rPr>
              <a:t>Registro de cuenta bancaria en SIGEF</a:t>
            </a:r>
            <a:endParaRPr lang="es-DO" sz="800" dirty="0">
              <a:solidFill>
                <a:prstClr val="black"/>
              </a:solidFill>
            </a:endParaRPr>
          </a:p>
        </p:txBody>
      </p:sp>
      <p:cxnSp>
        <p:nvCxnSpPr>
          <p:cNvPr id="87" name="Shape 63"/>
          <p:cNvCxnSpPr>
            <a:stCxn id="2060" idx="2"/>
            <a:endCxn id="11" idx="0"/>
          </p:cNvCxnSpPr>
          <p:nvPr/>
        </p:nvCxnSpPr>
        <p:spPr>
          <a:xfrm rot="16200000" flipH="1">
            <a:off x="7688709" y="5484167"/>
            <a:ext cx="669558" cy="1560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8517401" y="5769260"/>
            <a:ext cx="216024" cy="2160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 sz="900" b="1" dirty="0" smtClean="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8373385" y="5769260"/>
            <a:ext cx="4447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DO" sz="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-1121554" y="3294011"/>
            <a:ext cx="266438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s-DO" b="1" dirty="0" smtClean="0">
                <a:solidFill>
                  <a:prstClr val="white"/>
                </a:solidFill>
              </a:rPr>
              <a:t>REGISTRO DE CONTRATOS</a:t>
            </a:r>
            <a:endParaRPr lang="es-DO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552897" y="6137594"/>
            <a:ext cx="8158086" cy="532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cxnSp>
        <p:nvCxnSpPr>
          <p:cNvPr id="56" name="Straight Connector 55"/>
          <p:cNvCxnSpPr>
            <a:stCxn id="26" idx="0"/>
          </p:cNvCxnSpPr>
          <p:nvPr/>
        </p:nvCxnSpPr>
        <p:spPr>
          <a:xfrm flipH="1">
            <a:off x="8964488" y="169590"/>
            <a:ext cx="2" cy="6669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516847" y="1149033"/>
            <a:ext cx="298483" cy="1055830"/>
            <a:chOff x="251288" y="1151241"/>
            <a:chExt cx="298483" cy="1151815"/>
          </a:xfrm>
        </p:grpSpPr>
        <p:sp>
          <p:nvSpPr>
            <p:cNvPr id="12" name="Rectangle 11"/>
            <p:cNvSpPr/>
            <p:nvPr/>
          </p:nvSpPr>
          <p:spPr>
            <a:xfrm>
              <a:off x="251288" y="1191163"/>
              <a:ext cx="288032" cy="11118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DO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-164636" y="1588649"/>
              <a:ext cx="11518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00"/>
              <a:r>
                <a:rPr lang="en-US" sz="1200" b="1" dirty="0" smtClean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MINERD</a:t>
              </a:r>
              <a:endParaRPr lang="en-US" sz="12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517079" y="1988840"/>
            <a:ext cx="298480" cy="1944216"/>
            <a:chOff x="251521" y="-633249"/>
            <a:chExt cx="298480" cy="2413508"/>
          </a:xfrm>
        </p:grpSpPr>
        <p:sp>
          <p:nvSpPr>
            <p:cNvPr id="32" name="Rectangle 31"/>
            <p:cNvSpPr/>
            <p:nvPr/>
          </p:nvSpPr>
          <p:spPr>
            <a:xfrm>
              <a:off x="251521" y="-365081"/>
              <a:ext cx="288032" cy="18771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DO" sz="1400">
                <a:solidFill>
                  <a:prstClr val="white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16200000">
              <a:off x="-795252" y="435005"/>
              <a:ext cx="2413508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00"/>
              <a:r>
                <a:rPr lang="en-US" sz="1200" b="1" dirty="0" smtClean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MOPC-OISOE</a:t>
              </a:r>
              <a:endParaRPr lang="en-US" sz="12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6" name="Group 33"/>
          <p:cNvGrpSpPr/>
          <p:nvPr/>
        </p:nvGrpSpPr>
        <p:grpSpPr>
          <a:xfrm>
            <a:off x="506627" y="3726556"/>
            <a:ext cx="298484" cy="1214612"/>
            <a:chOff x="241069" y="-1115830"/>
            <a:chExt cx="298484" cy="1561642"/>
          </a:xfrm>
        </p:grpSpPr>
        <p:sp>
          <p:nvSpPr>
            <p:cNvPr id="35" name="Rectangle 34"/>
            <p:cNvSpPr/>
            <p:nvPr/>
          </p:nvSpPr>
          <p:spPr>
            <a:xfrm>
              <a:off x="251521" y="-1115830"/>
              <a:ext cx="288032" cy="15616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DO" sz="140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-314796" y="-479634"/>
              <a:ext cx="1388729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00"/>
              <a:r>
                <a:rPr lang="en-US" sz="1200" b="1" dirty="0" smtClean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CGR</a:t>
              </a:r>
              <a:endParaRPr lang="en-US" sz="12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511007" y="3726556"/>
            <a:ext cx="845348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48485" y="6838950"/>
            <a:ext cx="8326222" cy="12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483768" y="260648"/>
            <a:ext cx="0" cy="6597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427984" y="210009"/>
            <a:ext cx="0" cy="6597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588224" y="260648"/>
            <a:ext cx="0" cy="6597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Group 17"/>
          <p:cNvGrpSpPr/>
          <p:nvPr/>
        </p:nvGrpSpPr>
        <p:grpSpPr>
          <a:xfrm>
            <a:off x="2483768" y="-28575"/>
            <a:ext cx="1944216" cy="369332"/>
            <a:chOff x="2771800" y="1215802"/>
            <a:chExt cx="1872208" cy="369332"/>
          </a:xfrm>
        </p:grpSpPr>
        <p:sp>
          <p:nvSpPr>
            <p:cNvPr id="16" name="Rectangle 15"/>
            <p:cNvSpPr/>
            <p:nvPr/>
          </p:nvSpPr>
          <p:spPr>
            <a:xfrm rot="5400000">
              <a:off x="3563888" y="476672"/>
              <a:ext cx="288032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DO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61614" y="1215802"/>
              <a:ext cx="1278993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/>
              <a:r>
                <a:rPr lang="en-US" b="1" dirty="0" err="1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Avance</a:t>
              </a:r>
              <a:r>
                <a:rPr lang="en-US" b="1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20%</a:t>
              </a:r>
              <a:endParaRPr lang="en-US" b="1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6588227" y="-17859"/>
            <a:ext cx="2376262" cy="369332"/>
            <a:chOff x="2513566" y="1206277"/>
            <a:chExt cx="2130442" cy="369332"/>
          </a:xfrm>
        </p:grpSpPr>
        <p:sp>
          <p:nvSpPr>
            <p:cNvPr id="26" name="Rectangle 25"/>
            <p:cNvSpPr/>
            <p:nvPr/>
          </p:nvSpPr>
          <p:spPr>
            <a:xfrm rot="5400000">
              <a:off x="3434771" y="328505"/>
              <a:ext cx="288032" cy="21304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DO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530643" y="1206277"/>
              <a:ext cx="2055506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/>
              <a:r>
                <a:rPr lang="en-US" b="1" dirty="0" err="1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Cubicación</a:t>
              </a:r>
              <a:r>
                <a:rPr lang="en-US" b="1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/</a:t>
              </a:r>
              <a:r>
                <a:rPr lang="en-US" b="1" dirty="0" err="1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Recepción</a:t>
              </a:r>
              <a:endParaRPr lang="en-US" b="1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18"/>
          <p:cNvGrpSpPr/>
          <p:nvPr/>
        </p:nvGrpSpPr>
        <p:grpSpPr>
          <a:xfrm>
            <a:off x="4427986" y="-20781"/>
            <a:ext cx="2160241" cy="369332"/>
            <a:chOff x="2351638" y="1215802"/>
            <a:chExt cx="2100816" cy="369332"/>
          </a:xfrm>
        </p:grpSpPr>
        <p:sp>
          <p:nvSpPr>
            <p:cNvPr id="20" name="Rectangle 19"/>
            <p:cNvSpPr/>
            <p:nvPr/>
          </p:nvSpPr>
          <p:spPr>
            <a:xfrm rot="5400000">
              <a:off x="3258030" y="362367"/>
              <a:ext cx="288032" cy="21008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s-DO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69521" y="1215802"/>
              <a:ext cx="1297509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/>
              <a:r>
                <a:rPr lang="en-US" b="1" dirty="0" err="1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Libramiento</a:t>
              </a:r>
              <a:endParaRPr lang="en-US" b="1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78" name="Rectangle 77"/>
          <p:cNvSpPr/>
          <p:nvPr/>
        </p:nvSpPr>
        <p:spPr>
          <a:xfrm>
            <a:off x="517079" y="4941168"/>
            <a:ext cx="288032" cy="792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>
              <a:solidFill>
                <a:prstClr val="white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511007" y="2204864"/>
            <a:ext cx="8463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435002" y="1181894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DO" sz="1000" b="1" dirty="0" smtClean="0">
                <a:solidFill>
                  <a:prstClr val="black"/>
                </a:solidFill>
              </a:rPr>
              <a:t>Obras /Bienes y Servicios</a:t>
            </a:r>
            <a:endParaRPr lang="es-DO" sz="1000" b="1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9738" y="1306860"/>
            <a:ext cx="8727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7496"/>
              </p:ext>
            </p:extLst>
          </p:nvPr>
        </p:nvGraphicFramePr>
        <p:xfrm>
          <a:off x="3026768" y="1531087"/>
          <a:ext cx="931863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" name="Visio" r:id="rId4" imgW="931555" imgH="373542" progId="Visio.Drawing.11">
                  <p:link updateAutomatic="1"/>
                </p:oleObj>
              </mc:Choice>
              <mc:Fallback>
                <p:oleObj name="Visio" r:id="rId4" imgW="931555" imgH="373542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6768" y="1531087"/>
                        <a:ext cx="931863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Oval 95"/>
          <p:cNvSpPr/>
          <p:nvPr/>
        </p:nvSpPr>
        <p:spPr>
          <a:xfrm>
            <a:off x="4030266" y="154122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97" name="Oval 96"/>
          <p:cNvSpPr/>
          <p:nvPr/>
        </p:nvSpPr>
        <p:spPr>
          <a:xfrm>
            <a:off x="4030266" y="1757244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>
          <a:xfrm rot="16200000">
            <a:off x="-58000" y="5198712"/>
            <a:ext cx="136815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12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TESORERÍA</a:t>
            </a:r>
            <a:endParaRPr lang="en-US" sz="12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>
            <a:off x="495191" y="4941168"/>
            <a:ext cx="848904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95191" y="5733256"/>
            <a:ext cx="847882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515169" y="5733256"/>
            <a:ext cx="288032" cy="1124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 rot="16200000">
            <a:off x="-59910" y="6134816"/>
            <a:ext cx="136815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12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BR</a:t>
            </a:r>
            <a:endParaRPr lang="en-US" sz="12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41" name="Elbow Connector 140"/>
          <p:cNvCxnSpPr>
            <a:stCxn id="1026" idx="0"/>
          </p:cNvCxnSpPr>
          <p:nvPr/>
        </p:nvCxnSpPr>
        <p:spPr>
          <a:xfrm rot="5400000" flipH="1" flipV="1">
            <a:off x="4250793" y="527479"/>
            <a:ext cx="245514" cy="1761703"/>
          </a:xfrm>
          <a:prstGeom prst="bentConnector2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0" name="Elbow Connector 159"/>
          <p:cNvCxnSpPr/>
          <p:nvPr/>
        </p:nvCxnSpPr>
        <p:spPr>
          <a:xfrm rot="10800000">
            <a:off x="6156176" y="1275440"/>
            <a:ext cx="783562" cy="593494"/>
          </a:xfrm>
          <a:prstGeom prst="bentConnector3">
            <a:avLst>
              <a:gd name="adj1" fmla="val 50000"/>
            </a:avLst>
          </a:prstGeom>
          <a:ln w="158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10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454662"/>
              </p:ext>
            </p:extLst>
          </p:nvPr>
        </p:nvGraphicFramePr>
        <p:xfrm>
          <a:off x="7888609" y="1441357"/>
          <a:ext cx="9318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1" name="Visio" r:id="rId6" imgW="931555" imgH="337658" progId="Visio.Drawing.11">
                  <p:link updateAutomatic="1"/>
                </p:oleObj>
              </mc:Choice>
              <mc:Fallback>
                <p:oleObj name="Visio" r:id="rId6" imgW="931555" imgH="337658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8609" y="1441357"/>
                        <a:ext cx="931863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996512"/>
              </p:ext>
            </p:extLst>
          </p:nvPr>
        </p:nvGraphicFramePr>
        <p:xfrm>
          <a:off x="7452320" y="3861048"/>
          <a:ext cx="9318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2" name="Visio" r:id="rId6" imgW="931555" imgH="337658" progId="Visio.Drawing.11">
                  <p:link updateAutomatic="1"/>
                </p:oleObj>
              </mc:Choice>
              <mc:Fallback>
                <p:oleObj name="Visio" r:id="rId6" imgW="931555" imgH="337658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3861048"/>
                        <a:ext cx="931863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3" name="Straight Connector 182"/>
          <p:cNvCxnSpPr/>
          <p:nvPr/>
        </p:nvCxnSpPr>
        <p:spPr>
          <a:xfrm>
            <a:off x="8890384" y="1265045"/>
            <a:ext cx="0" cy="2740019"/>
          </a:xfrm>
          <a:prstGeom prst="line">
            <a:avLst/>
          </a:prstGeom>
          <a:ln w="15875">
            <a:solidFill>
              <a:schemeClr val="accent4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8384183" y="4005064"/>
            <a:ext cx="506201" cy="0"/>
          </a:xfrm>
          <a:prstGeom prst="straightConnector1">
            <a:avLst/>
          </a:prstGeom>
          <a:ln w="15875">
            <a:solidFill>
              <a:schemeClr val="accent4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>
            <a:off x="8784468" y="1601570"/>
            <a:ext cx="141920" cy="0"/>
          </a:xfrm>
          <a:prstGeom prst="straightConnector1">
            <a:avLst/>
          </a:prstGeom>
          <a:ln w="15875">
            <a:solidFill>
              <a:schemeClr val="accent4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2281312"/>
            <a:ext cx="92410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" name="Elbow Connector 193"/>
          <p:cNvCxnSpPr>
            <a:stCxn id="1036" idx="1"/>
          </p:cNvCxnSpPr>
          <p:nvPr/>
        </p:nvCxnSpPr>
        <p:spPr>
          <a:xfrm rot="10800000">
            <a:off x="6156176" y="2108474"/>
            <a:ext cx="1296144" cy="1286743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>
            <a:off x="8244408" y="1757244"/>
            <a:ext cx="0" cy="548203"/>
          </a:xfrm>
          <a:prstGeom prst="straightConnector1">
            <a:avLst/>
          </a:prstGeom>
          <a:ln w="15875">
            <a:solidFill>
              <a:schemeClr val="accent4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Oval 210"/>
          <p:cNvSpPr/>
          <p:nvPr/>
        </p:nvSpPr>
        <p:spPr>
          <a:xfrm>
            <a:off x="6776672" y="148478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212" name="Oval 211"/>
          <p:cNvSpPr/>
          <p:nvPr/>
        </p:nvSpPr>
        <p:spPr>
          <a:xfrm>
            <a:off x="6776672" y="1653183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3</a:t>
            </a:r>
          </a:p>
        </p:txBody>
      </p:sp>
      <p:graphicFrame>
        <p:nvGraphicFramePr>
          <p:cNvPr id="103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055181"/>
              </p:ext>
            </p:extLst>
          </p:nvPr>
        </p:nvGraphicFramePr>
        <p:xfrm>
          <a:off x="7452320" y="3217416"/>
          <a:ext cx="93186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" name="Visio" r:id="rId9" imgW="931555" imgH="355600" progId="Visio.Drawing.11">
                  <p:link updateAutomatic="1"/>
                </p:oleObj>
              </mc:Choice>
              <mc:Fallback>
                <p:oleObj name="Visio" r:id="rId9" imgW="931555" imgH="355600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3217416"/>
                        <a:ext cx="931863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3" name="Oval 212"/>
          <p:cNvSpPr/>
          <p:nvPr/>
        </p:nvSpPr>
        <p:spPr>
          <a:xfrm>
            <a:off x="7236296" y="300139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214" name="Oval 213"/>
          <p:cNvSpPr/>
          <p:nvPr/>
        </p:nvSpPr>
        <p:spPr>
          <a:xfrm>
            <a:off x="7236296" y="3217416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3317" y="1145025"/>
            <a:ext cx="10310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DO" sz="900" b="1" dirty="0">
                <a:solidFill>
                  <a:prstClr val="black"/>
                </a:solidFill>
              </a:rPr>
              <a:t>Bienes y </a:t>
            </a:r>
            <a:r>
              <a:rPr lang="es-DO" sz="900" b="1" dirty="0" smtClean="0">
                <a:solidFill>
                  <a:prstClr val="black"/>
                </a:solidFill>
              </a:rPr>
              <a:t>Servicios</a:t>
            </a:r>
            <a:endParaRPr lang="es-DO" sz="900" dirty="0">
              <a:solidFill>
                <a:prstClr val="black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991338" y="174843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84" name="Oval 83"/>
          <p:cNvSpPr/>
          <p:nvPr/>
        </p:nvSpPr>
        <p:spPr>
          <a:xfrm>
            <a:off x="4991338" y="1964457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1227212"/>
            <a:ext cx="936104" cy="86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6" name="Straight Arrow Connector 85"/>
          <p:cNvCxnSpPr>
            <a:stCxn id="85" idx="2"/>
            <a:endCxn id="88" idx="0"/>
          </p:cNvCxnSpPr>
          <p:nvPr/>
        </p:nvCxnSpPr>
        <p:spPr>
          <a:xfrm>
            <a:off x="5688124" y="2092518"/>
            <a:ext cx="0" cy="1831461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endCxn id="94" idx="0"/>
          </p:cNvCxnSpPr>
          <p:nvPr/>
        </p:nvCxnSpPr>
        <p:spPr>
          <a:xfrm flipH="1">
            <a:off x="5686003" y="3933056"/>
            <a:ext cx="12699" cy="124603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3923979"/>
            <a:ext cx="936104" cy="87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9" name="Straight Arrow Connector 88"/>
          <p:cNvCxnSpPr>
            <a:stCxn id="94" idx="0"/>
          </p:cNvCxnSpPr>
          <p:nvPr/>
        </p:nvCxnSpPr>
        <p:spPr>
          <a:xfrm flipH="1">
            <a:off x="5669061" y="5179095"/>
            <a:ext cx="16942" cy="668461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4932040" y="457205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91" name="Oval 90"/>
          <p:cNvSpPr/>
          <p:nvPr/>
        </p:nvSpPr>
        <p:spPr>
          <a:xfrm>
            <a:off x="4932040" y="522920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92" name="Oval 91"/>
          <p:cNvSpPr/>
          <p:nvPr/>
        </p:nvSpPr>
        <p:spPr>
          <a:xfrm>
            <a:off x="4923259" y="597159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DO" sz="900" b="1" dirty="0" smtClean="0">
                <a:solidFill>
                  <a:prstClr val="white"/>
                </a:solidFill>
              </a:rPr>
              <a:t>5</a:t>
            </a:r>
          </a:p>
        </p:txBody>
      </p:sp>
      <p:graphicFrame>
        <p:nvGraphicFramePr>
          <p:cNvPr id="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241593"/>
              </p:ext>
            </p:extLst>
          </p:nvPr>
        </p:nvGraphicFramePr>
        <p:xfrm>
          <a:off x="5292080" y="6422281"/>
          <a:ext cx="7508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" name="Visio" r:id="rId13" imgW="751588" imgH="319716" progId="Visio.Drawing.11">
                  <p:link updateAutomatic="1"/>
                </p:oleObj>
              </mc:Choice>
              <mc:Fallback>
                <p:oleObj name="Visio" r:id="rId13" imgW="751588" imgH="319716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6422281"/>
                        <a:ext cx="750887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777592"/>
              </p:ext>
            </p:extLst>
          </p:nvPr>
        </p:nvGraphicFramePr>
        <p:xfrm>
          <a:off x="5220072" y="5179095"/>
          <a:ext cx="9318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5" name="Visio" r:id="rId15" imgW="931555" imgH="337658" progId="Visio.Drawing.11">
                  <p:link updateAutomatic="1"/>
                </p:oleObj>
              </mc:Choice>
              <mc:Fallback>
                <p:oleObj name="Visio" r:id="rId15" imgW="931555" imgH="337658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5179095"/>
                        <a:ext cx="931863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5" name="Straight Arrow Connector 94"/>
          <p:cNvCxnSpPr/>
          <p:nvPr/>
        </p:nvCxnSpPr>
        <p:spPr>
          <a:xfrm>
            <a:off x="5652120" y="6048672"/>
            <a:ext cx="0" cy="360040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790428"/>
              </p:ext>
            </p:extLst>
          </p:nvPr>
        </p:nvGraphicFramePr>
        <p:xfrm>
          <a:off x="5199657" y="5899584"/>
          <a:ext cx="943497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" name="Visio" r:id="rId17" imgW="931555" imgH="355600" progId="Visio.Drawing.11">
                  <p:link updateAutomatic="1"/>
                </p:oleObj>
              </mc:Choice>
              <mc:Fallback>
                <p:oleObj name="Visio" r:id="rId17" imgW="931555" imgH="355600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9657" y="5899584"/>
                        <a:ext cx="943497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2" name="Straight Connector 111"/>
          <p:cNvCxnSpPr/>
          <p:nvPr/>
        </p:nvCxnSpPr>
        <p:spPr>
          <a:xfrm flipV="1">
            <a:off x="495191" y="1182541"/>
            <a:ext cx="8478822" cy="30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8060836" y="1273870"/>
            <a:ext cx="4716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DO" sz="900" b="1" dirty="0" smtClean="0">
                <a:solidFill>
                  <a:prstClr val="black"/>
                </a:solidFill>
              </a:rPr>
              <a:t>Obras</a:t>
            </a:r>
            <a:endParaRPr lang="es-DO" sz="900" dirty="0">
              <a:solidFill>
                <a:prstClr val="black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16847" y="351472"/>
            <a:ext cx="288032" cy="8209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 rot="5400000">
            <a:off x="1352023" y="-803709"/>
            <a:ext cx="28803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 rot="16200000">
            <a:off x="132947" y="610040"/>
            <a:ext cx="1055831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11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DIGEPRES</a:t>
            </a:r>
            <a:endParaRPr lang="en-US" sz="11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787462" y="-27384"/>
            <a:ext cx="14061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b="1" dirty="0" err="1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Flujo</a:t>
            </a:r>
            <a:r>
              <a:rPr lang="en-US" b="1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b="1" dirty="0" err="1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Caja</a:t>
            </a:r>
            <a:endParaRPr lang="en-US" b="1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204416" y="1541984"/>
            <a:ext cx="816090" cy="302840"/>
          </a:xfrm>
          <a:prstGeom prst="rect">
            <a:avLst/>
          </a:prstGeom>
          <a:solidFill>
            <a:schemeClr val="accent5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>
              <a:solidFill>
                <a:prstClr val="white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144572" y="1525320"/>
            <a:ext cx="960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DO" sz="800" dirty="0" smtClean="0">
                <a:solidFill>
                  <a:prstClr val="black"/>
                </a:solidFill>
              </a:rPr>
              <a:t>Preparación Flujo de caja trimestral</a:t>
            </a:r>
            <a:endParaRPr lang="es-DO" sz="800" dirty="0">
              <a:solidFill>
                <a:prstClr val="black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204416" y="571568"/>
            <a:ext cx="816090" cy="302840"/>
          </a:xfrm>
          <a:prstGeom prst="rect">
            <a:avLst/>
          </a:prstGeom>
          <a:solidFill>
            <a:schemeClr val="accent5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DO">
              <a:solidFill>
                <a:prstClr val="white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135047" y="621268"/>
            <a:ext cx="9601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DO" sz="800" dirty="0" smtClean="0">
                <a:solidFill>
                  <a:prstClr val="black"/>
                </a:solidFill>
              </a:rPr>
              <a:t>Reserva fondos</a:t>
            </a:r>
            <a:endParaRPr lang="es-DO" sz="800" dirty="0">
              <a:solidFill>
                <a:prstClr val="black"/>
              </a:solidFill>
            </a:endParaRPr>
          </a:p>
        </p:txBody>
      </p:sp>
      <p:cxnSp>
        <p:nvCxnSpPr>
          <p:cNvPr id="76" name="Straight Arrow Connector 75"/>
          <p:cNvCxnSpPr>
            <a:stCxn id="124" idx="0"/>
            <a:endCxn id="140" idx="2"/>
          </p:cNvCxnSpPr>
          <p:nvPr/>
        </p:nvCxnSpPr>
        <p:spPr>
          <a:xfrm flipV="1">
            <a:off x="1612461" y="874408"/>
            <a:ext cx="0" cy="667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074987" y="726851"/>
            <a:ext cx="1291927" cy="139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3366914" y="781017"/>
            <a:ext cx="0" cy="74273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 rot="16200000">
            <a:off x="-841633" y="3294011"/>
            <a:ext cx="210455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s-DO" b="1" dirty="0" smtClean="0">
                <a:solidFill>
                  <a:prstClr val="white"/>
                </a:solidFill>
              </a:rPr>
              <a:t> GESTION DE PAGOS</a:t>
            </a:r>
            <a:endParaRPr lang="es-DO" b="1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411161" y="836711"/>
            <a:ext cx="4444267" cy="603273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4" name="TextBox 3"/>
          <p:cNvSpPr txBox="1"/>
          <p:nvPr/>
        </p:nvSpPr>
        <p:spPr>
          <a:xfrm rot="16778841">
            <a:off x="3988602" y="2992100"/>
            <a:ext cx="87876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DO" b="1" dirty="0" smtClean="0">
                <a:solidFill>
                  <a:schemeClr val="bg1"/>
                </a:solidFill>
              </a:rPr>
              <a:t>10 Días</a:t>
            </a:r>
            <a:endParaRPr lang="es-DO" b="1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48200" y="350520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http://images03.olx.com.ve/ui/11/35/49/1296911772_164202649_1-PUPITRES-TRADICIONALES-MESA-SILLA-PREESCOLAR-PUPITRE-TIPO-TRINEO-Zona-Industrial-Terrinc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00" y="4390311"/>
            <a:ext cx="3075496" cy="2467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304800" y="20600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DO" sz="2400" b="1" dirty="0" smtClean="0">
              <a:ln w="1905"/>
              <a:solidFill>
                <a:srgbClr val="484638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es-DO" sz="2400" b="1" dirty="0" smtClean="0">
              <a:ln w="1905"/>
              <a:solidFill>
                <a:srgbClr val="484638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004149" y="1219200"/>
            <a:ext cx="66293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DO" dirty="0" smtClean="0"/>
              <a:t> Muchos obstáculos por vencer y seguimos aprendiendo.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DO" dirty="0" smtClean="0"/>
              <a:t>Muchas quejas  e inconformidades de las MIPYMES, en unos sectores más que en otros.</a:t>
            </a:r>
          </a:p>
          <a:p>
            <a:endParaRPr lang="es-DO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DO" dirty="0" smtClean="0"/>
              <a:t>Empresas con </a:t>
            </a:r>
            <a:r>
              <a:rPr lang="es-DO" dirty="0"/>
              <a:t>accionistas </a:t>
            </a:r>
            <a:r>
              <a:rPr lang="es-DO" dirty="0" smtClean="0"/>
              <a:t>y domicilios idénticos: posibilidad de colusión.</a:t>
            </a:r>
          </a:p>
          <a:p>
            <a:endParaRPr lang="es-DO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DO" dirty="0" smtClean="0"/>
              <a:t>En </a:t>
            </a:r>
            <a:r>
              <a:rPr lang="es-DO" dirty="0"/>
              <a:t>un mismo proceso,  se realizó </a:t>
            </a:r>
            <a:r>
              <a:rPr lang="es-DO" dirty="0" smtClean="0"/>
              <a:t>la convocatoria </a:t>
            </a:r>
            <a:r>
              <a:rPr lang="es-DO" dirty="0"/>
              <a:t>a MIPYMES y a</a:t>
            </a:r>
          </a:p>
          <a:p>
            <a:r>
              <a:rPr lang="pt-BR" dirty="0" smtClean="0"/>
              <a:t>      </a:t>
            </a:r>
            <a:r>
              <a:rPr lang="pt-BR" dirty="0" err="1" smtClean="0"/>
              <a:t>proveedores</a:t>
            </a:r>
            <a:r>
              <a:rPr lang="pt-BR" dirty="0" smtClean="0"/>
              <a:t> </a:t>
            </a:r>
            <a:r>
              <a:rPr lang="pt-BR" dirty="0"/>
              <a:t>(as) regulares, </a:t>
            </a:r>
            <a:r>
              <a:rPr lang="pt-BR" dirty="0" err="1"/>
              <a:t>lo</a:t>
            </a:r>
            <a:r>
              <a:rPr lang="pt-BR" dirty="0"/>
              <a:t> </a:t>
            </a:r>
            <a:r>
              <a:rPr lang="pt-BR" dirty="0" smtClean="0"/>
              <a:t>que  </a:t>
            </a:r>
            <a:r>
              <a:rPr lang="pt-BR" dirty="0" err="1" smtClean="0"/>
              <a:t>impide</a:t>
            </a:r>
            <a:r>
              <a:rPr lang="pt-BR" dirty="0" smtClean="0"/>
              <a:t> trato diferenciado.</a:t>
            </a:r>
          </a:p>
          <a:p>
            <a:endParaRPr lang="pt-B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DO" dirty="0" smtClean="0"/>
              <a:t>Muchas empresas, hasta el 55%  resultan intermediarias, y en algunos casos  presentaban un mismo suplidor para subcontratar que,  por demás, carece  de los requisitos mínimos para suplir la cantidad de pupitres subcontratados en unos casos.</a:t>
            </a:r>
          </a:p>
          <a:p>
            <a:endParaRPr lang="es-DO" dirty="0" smtClean="0"/>
          </a:p>
          <a:p>
            <a:pPr marL="285750" indent="-285750">
              <a:buFont typeface="Arial" pitchFamily="34" charset="0"/>
              <a:buChar char="•"/>
            </a:pPr>
            <a:endParaRPr lang="es-DO" dirty="0" smtClean="0"/>
          </a:p>
          <a:p>
            <a:endParaRPr lang="pt-BR" dirty="0" smtClean="0"/>
          </a:p>
          <a:p>
            <a:pPr marL="285750" indent="-285750">
              <a:buFont typeface="Arial" pitchFamily="34" charset="0"/>
              <a:buChar char="•"/>
            </a:pPr>
            <a:endParaRPr lang="es-DO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92162"/>
          </a:xfrm>
        </p:spPr>
        <p:txBody>
          <a:bodyPr>
            <a:normAutofit fontScale="90000"/>
          </a:bodyPr>
          <a:lstStyle/>
          <a:p>
            <a:r>
              <a:rPr lang="es-DO" dirty="0" smtClean="0"/>
              <a:t>Cómo ha ido evolucionando el SNCP?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91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Quejas del sector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DO" dirty="0" smtClean="0"/>
              <a:t>Problemas de financiamiento</a:t>
            </a:r>
          </a:p>
          <a:p>
            <a:r>
              <a:rPr lang="es-DO" dirty="0" smtClean="0"/>
              <a:t>De Registro, demasiados requisitos</a:t>
            </a:r>
          </a:p>
          <a:p>
            <a:r>
              <a:rPr lang="es-DO" dirty="0" smtClean="0"/>
              <a:t>Necesidad de designar una entidad interlocutora</a:t>
            </a:r>
          </a:p>
          <a:p>
            <a:r>
              <a:rPr lang="es-DO" dirty="0" smtClean="0"/>
              <a:t>Dilación en la implementación de medidas: retención del </a:t>
            </a:r>
            <a:r>
              <a:rPr lang="es-DO" dirty="0" err="1" smtClean="0"/>
              <a:t>ITBs</a:t>
            </a:r>
            <a:r>
              <a:rPr lang="es-DO" dirty="0" smtClean="0"/>
              <a:t> al momento del pago, consultas en líneas.</a:t>
            </a:r>
          </a:p>
          <a:p>
            <a:r>
              <a:rPr lang="es-DO" dirty="0" smtClean="0"/>
              <a:t>Puesta en operación de ventanilla única (ya en funcionamiento)</a:t>
            </a:r>
          </a:p>
          <a:p>
            <a:r>
              <a:rPr lang="es-DO" dirty="0" smtClean="0"/>
              <a:t>Instituciones no están preparadas para trabajar con MIPYMES.</a:t>
            </a:r>
          </a:p>
          <a:p>
            <a:r>
              <a:rPr lang="es-DO" dirty="0" smtClean="0"/>
              <a:t>Instituciones no adquieren productos en las regiones</a:t>
            </a:r>
          </a:p>
          <a:p>
            <a:r>
              <a:rPr lang="es-DO" dirty="0" smtClean="0"/>
              <a:t>Carga impositiva muy alta para </a:t>
            </a:r>
            <a:r>
              <a:rPr lang="es-DO" dirty="0" err="1" smtClean="0"/>
              <a:t>mipymes</a:t>
            </a:r>
            <a:endParaRPr lang="es-DO" dirty="0" smtClean="0"/>
          </a:p>
          <a:p>
            <a:endParaRPr lang="es-DO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43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Quejas del sector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DO" dirty="0"/>
              <a:t>Dificultad en la obtención de registro </a:t>
            </a:r>
            <a:r>
              <a:rPr lang="es-DO" dirty="0" smtClean="0"/>
              <a:t>sanitario</a:t>
            </a:r>
            <a:endParaRPr lang="es-DO" dirty="0"/>
          </a:p>
          <a:p>
            <a:r>
              <a:rPr lang="es-DO" dirty="0"/>
              <a:t>Burocracia para obtener registro de proveedores</a:t>
            </a:r>
          </a:p>
          <a:p>
            <a:r>
              <a:rPr lang="es-DO" dirty="0"/>
              <a:t>Burocracia para obtener certificación de </a:t>
            </a:r>
            <a:r>
              <a:rPr lang="es-DO" dirty="0" err="1"/>
              <a:t>Mipymes</a:t>
            </a:r>
            <a:r>
              <a:rPr lang="es-DO" dirty="0"/>
              <a:t> del MIC</a:t>
            </a:r>
          </a:p>
          <a:p>
            <a:r>
              <a:rPr lang="es-DO" dirty="0"/>
              <a:t>Cobro por pliegos y garantías</a:t>
            </a:r>
          </a:p>
          <a:p>
            <a:r>
              <a:rPr lang="es-DO" dirty="0"/>
              <a:t>Cobro de notarios</a:t>
            </a:r>
          </a:p>
          <a:p>
            <a:r>
              <a:rPr lang="es-DO" dirty="0"/>
              <a:t>Retrasos en los pagos </a:t>
            </a:r>
          </a:p>
          <a:p>
            <a:r>
              <a:rPr lang="es-DO" dirty="0"/>
              <a:t>Requisitos y documentos excesivos para participar en procesos imposibles de cumplir por una </a:t>
            </a:r>
            <a:r>
              <a:rPr lang="es-DO" dirty="0" err="1"/>
              <a:t>mipymes</a:t>
            </a:r>
            <a:r>
              <a:rPr lang="es-DO" dirty="0"/>
              <a:t>.</a:t>
            </a:r>
          </a:p>
          <a:p>
            <a:r>
              <a:rPr lang="es-DO" dirty="0"/>
              <a:t>Especificaciones técnicas y criterios de evaluación exorbitantes.</a:t>
            </a:r>
          </a:p>
          <a:p>
            <a:r>
              <a:rPr lang="es-DO" dirty="0"/>
              <a:t>Tiempos muy breves para la presentación de ofertas y entrega de productos.</a:t>
            </a:r>
          </a:p>
          <a:p>
            <a:r>
              <a:rPr lang="es-DO" dirty="0"/>
              <a:t>Demasiados procesos declarados de urgencia que solo permiten la entrega a importadores.</a:t>
            </a:r>
          </a:p>
          <a:p>
            <a:r>
              <a:rPr lang="es-DO" dirty="0"/>
              <a:t>Limitación y falta de capacidad técnica de los gremios para denunciar irregularidades.</a:t>
            </a:r>
          </a:p>
          <a:p>
            <a:r>
              <a:rPr lang="es-DO" dirty="0"/>
              <a:t>Pocas </a:t>
            </a:r>
            <a:r>
              <a:rPr lang="es-DO" dirty="0" err="1"/>
              <a:t>mipymes</a:t>
            </a:r>
            <a:r>
              <a:rPr lang="es-DO" dirty="0"/>
              <a:t> se han beneficiado de las políticas del gobierno dirigidas al sector</a:t>
            </a:r>
          </a:p>
          <a:p>
            <a:r>
              <a:rPr lang="es-DO" dirty="0"/>
              <a:t>Pocas instituciones han cumplido con los </a:t>
            </a:r>
            <a:r>
              <a:rPr lang="es-DO" dirty="0" err="1"/>
              <a:t>PACCs</a:t>
            </a:r>
            <a:r>
              <a:rPr lang="es-DO" dirty="0"/>
              <a:t>.</a:t>
            </a:r>
          </a:p>
          <a:p>
            <a:r>
              <a:rPr lang="es-DO" dirty="0"/>
              <a:t>El sector demanda asistencia técnica para mejorar la producción.</a:t>
            </a:r>
          </a:p>
          <a:p>
            <a:r>
              <a:rPr lang="es-DO" dirty="0"/>
              <a:t>Ausencia de una estrategia de comunicación conjunta de las políticas del gobierno.</a:t>
            </a:r>
          </a:p>
          <a:p>
            <a:pPr marL="0" indent="0">
              <a:buNone/>
            </a:pP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848392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26"/>
          <p:cNvGraphicFramePr>
            <a:graphicFrameLocks/>
          </p:cNvGraphicFramePr>
          <p:nvPr>
            <p:extLst/>
          </p:nvPr>
        </p:nvGraphicFramePr>
        <p:xfrm>
          <a:off x="152400" y="152400"/>
          <a:ext cx="86868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595746" y="6013148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Las visitas al portal se han incrementado significativamente, pasando un promedio de </a:t>
            </a:r>
            <a:r>
              <a:rPr lang="es-ES" sz="1600" b="1" dirty="0" smtClean="0"/>
              <a:t>16,000 visitas </a:t>
            </a:r>
            <a:r>
              <a:rPr lang="es-ES" sz="1600" dirty="0" smtClean="0"/>
              <a:t>mensuales para el segundo semestre del 2012, a un promedio de </a:t>
            </a:r>
            <a:r>
              <a:rPr lang="es-ES" sz="1600" b="1" dirty="0" smtClean="0"/>
              <a:t>42,350 visitas </a:t>
            </a:r>
            <a:r>
              <a:rPr lang="es-ES" sz="1600" dirty="0" smtClean="0"/>
              <a:t>mensuales para el tercer trimestre del 2013 </a:t>
            </a:r>
            <a:r>
              <a:rPr lang="es-ES" sz="1600" b="1" dirty="0" smtClean="0"/>
              <a:t>(incremento de 165%).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003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2450" y="1600200"/>
            <a:ext cx="81343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b="1" dirty="0" smtClean="0"/>
              <a:t>6</a:t>
            </a:r>
            <a:r>
              <a:rPr lang="en-US" b="1" dirty="0"/>
              <a:t>. </a:t>
            </a:r>
            <a:r>
              <a:rPr lang="en-US" b="1" dirty="0" err="1" smtClean="0"/>
              <a:t>Garantizar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dirty="0" err="1"/>
              <a:t>igualdad</a:t>
            </a:r>
            <a:r>
              <a:rPr lang="en-US" dirty="0"/>
              <a:t> de </a:t>
            </a:r>
            <a:r>
              <a:rPr lang="en-US" dirty="0" err="1"/>
              <a:t>género</a:t>
            </a:r>
            <a:r>
              <a:rPr lang="en-US" dirty="0"/>
              <a:t>, se </a:t>
            </a:r>
            <a:r>
              <a:rPr lang="en-US" dirty="0" err="1"/>
              <a:t>hará</a:t>
            </a:r>
            <a:r>
              <a:rPr lang="en-US" dirty="0"/>
              <a:t> </a:t>
            </a:r>
            <a:r>
              <a:rPr lang="en-US" dirty="0" err="1"/>
              <a:t>cumplir</a:t>
            </a:r>
            <a:r>
              <a:rPr lang="en-US" dirty="0"/>
              <a:t> la Ley No.488-08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establece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asignación</a:t>
            </a:r>
            <a:r>
              <a:rPr lang="en-US" dirty="0"/>
              <a:t> de un 20.0% de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compras</a:t>
            </a:r>
            <a:r>
              <a:rPr lang="en-US" dirty="0"/>
              <a:t> y </a:t>
            </a:r>
            <a:r>
              <a:rPr lang="en-US" dirty="0" err="1"/>
              <a:t>contrataciones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 o MIPYMES </a:t>
            </a:r>
            <a:r>
              <a:rPr lang="en-US" dirty="0" err="1"/>
              <a:t>dirigidas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MUJERES. </a:t>
            </a:r>
            <a:endParaRPr lang="en-US" dirty="0" smtClean="0"/>
          </a:p>
          <a:p>
            <a:pPr lvl="0" algn="just"/>
            <a:endParaRPr lang="en-US" dirty="0"/>
          </a:p>
          <a:p>
            <a:pPr lvl="0" algn="just"/>
            <a:r>
              <a:rPr lang="en-US" b="1" dirty="0" smtClean="0"/>
              <a:t>7.</a:t>
            </a:r>
            <a:r>
              <a:rPr lang="en-US" dirty="0" smtClean="0"/>
              <a:t> </a:t>
            </a:r>
            <a:r>
              <a:rPr lang="en-US" b="1" dirty="0" err="1"/>
              <a:t>Propiciar</a:t>
            </a:r>
            <a:r>
              <a:rPr lang="en-US" dirty="0"/>
              <a:t> la </a:t>
            </a:r>
            <a:r>
              <a:rPr lang="en-US" dirty="0" err="1"/>
              <a:t>participación</a:t>
            </a:r>
            <a:r>
              <a:rPr lang="en-US" dirty="0"/>
              <a:t> de la </a:t>
            </a:r>
            <a:r>
              <a:rPr lang="en-US" dirty="0" err="1"/>
              <a:t>pequeña</a:t>
            </a:r>
            <a:r>
              <a:rPr lang="en-US" dirty="0"/>
              <a:t> y </a:t>
            </a:r>
            <a:r>
              <a:rPr lang="en-US" dirty="0" err="1"/>
              <a:t>mediana</a:t>
            </a:r>
            <a:r>
              <a:rPr lang="en-US" dirty="0"/>
              <a:t> </a:t>
            </a:r>
            <a:r>
              <a:rPr lang="en-US" dirty="0" err="1"/>
              <a:t>producción</a:t>
            </a:r>
            <a:r>
              <a:rPr lang="en-US" dirty="0"/>
              <a:t> local, en los </a:t>
            </a:r>
            <a:r>
              <a:rPr lang="en-US" dirty="0" err="1"/>
              <a:t>programas</a:t>
            </a:r>
            <a:r>
              <a:rPr lang="en-US" dirty="0"/>
              <a:t> de </a:t>
            </a:r>
            <a:r>
              <a:rPr lang="en-US" dirty="0" err="1"/>
              <a:t>alimentación</a:t>
            </a:r>
            <a:r>
              <a:rPr lang="en-US" dirty="0"/>
              <a:t> escolar, y en el </a:t>
            </a:r>
            <a:r>
              <a:rPr lang="en-US" dirty="0" err="1"/>
              <a:t>suministro</a:t>
            </a:r>
            <a:r>
              <a:rPr lang="en-US" dirty="0"/>
              <a:t> de </a:t>
            </a:r>
            <a:r>
              <a:rPr lang="en-US" dirty="0" err="1"/>
              <a:t>bienes</a:t>
            </a:r>
            <a:r>
              <a:rPr lang="en-US" dirty="0"/>
              <a:t> a los </a:t>
            </a:r>
            <a:r>
              <a:rPr lang="en-US" dirty="0" err="1"/>
              <a:t>centros</a:t>
            </a:r>
            <a:r>
              <a:rPr lang="en-US" dirty="0"/>
              <a:t> </a:t>
            </a:r>
            <a:r>
              <a:rPr lang="en-US" dirty="0" err="1"/>
              <a:t>escolares</a:t>
            </a:r>
            <a:r>
              <a:rPr lang="en-US" dirty="0"/>
              <a:t>.</a:t>
            </a:r>
          </a:p>
          <a:p>
            <a:pPr lvl="0" algn="just"/>
            <a:endParaRPr lang="en-US" dirty="0" smtClean="0"/>
          </a:p>
          <a:p>
            <a:pPr lvl="0" algn="just"/>
            <a:r>
              <a:rPr lang="en-US" b="1" dirty="0" smtClean="0"/>
              <a:t>8.</a:t>
            </a:r>
            <a:r>
              <a:rPr lang="en-US" dirty="0" smtClean="0"/>
              <a:t> </a:t>
            </a:r>
            <a:r>
              <a:rPr lang="en-US" b="1" dirty="0" err="1" smtClean="0"/>
              <a:t>Promover</a:t>
            </a:r>
            <a:r>
              <a:rPr lang="en-US" dirty="0" smtClean="0"/>
              <a:t> </a:t>
            </a:r>
            <a:r>
              <a:rPr lang="en-US" dirty="0"/>
              <a:t>un </a:t>
            </a:r>
            <a:r>
              <a:rPr lang="en-US" dirty="0" err="1"/>
              <a:t>sistema</a:t>
            </a:r>
            <a:r>
              <a:rPr lang="en-US" dirty="0"/>
              <a:t> de </a:t>
            </a:r>
            <a:r>
              <a:rPr lang="en-US" dirty="0" err="1"/>
              <a:t>compras</a:t>
            </a:r>
            <a:r>
              <a:rPr lang="en-US" dirty="0"/>
              <a:t> y </a:t>
            </a:r>
            <a:r>
              <a:rPr lang="en-US" dirty="0" err="1"/>
              <a:t>contrataciones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 </a:t>
            </a:r>
            <a:r>
              <a:rPr lang="en-US" dirty="0" err="1"/>
              <a:t>competitivo</a:t>
            </a:r>
            <a:r>
              <a:rPr lang="en-US" dirty="0"/>
              <a:t> y </a:t>
            </a:r>
            <a:r>
              <a:rPr lang="en-US" dirty="0" err="1"/>
              <a:t>participativo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pic>
        <p:nvPicPr>
          <p:cNvPr id="95234" name="Picture 2" descr="https://encrypted-tbn0.gstatic.com/images?q=tbn:ANd9GcTjAMhrJeyDXQ2uwuzRuOjYcV5y9pErHKYIG6mbAdZ1k1IOmLFIl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4343400"/>
            <a:ext cx="3581400" cy="2114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533400" y="685800"/>
            <a:ext cx="8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COMPROMISOS GUBERNAMENTALES  CON EL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SECTOR COMPRAS Y CONTRATACIONES PÚBLICAS</a:t>
            </a:r>
          </a:p>
        </p:txBody>
      </p:sp>
    </p:spTree>
    <p:extLst>
      <p:ext uri="{BB962C8B-B14F-4D97-AF65-F5344CB8AC3E}">
        <p14:creationId xmlns:p14="http://schemas.microsoft.com/office/powerpoint/2010/main" val="10333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900189" y="93663"/>
            <a:ext cx="765651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DO" sz="2800" b="1" spc="50" dirty="0" smtClean="0">
                <a:ln w="11430"/>
                <a:latin typeface="+mj-lt"/>
                <a:ea typeface="ＭＳ Ｐゴシック" pitchFamily="34" charset="-128"/>
                <a:cs typeface="+mn-cs"/>
              </a:rPr>
              <a:t>Estadísticas del </a:t>
            </a:r>
            <a:r>
              <a:rPr lang="es-DO" sz="2800" b="1" spc="50" dirty="0">
                <a:ln w="11430"/>
                <a:latin typeface="+mj-lt"/>
                <a:ea typeface="ＭＳ Ｐゴシック" pitchFamily="34" charset="-128"/>
                <a:cs typeface="+mn-cs"/>
              </a:rPr>
              <a:t>Registro de Proveedores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592978"/>
            <a:ext cx="8458200" cy="949990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s-DO" sz="4000" b="0" i="0" kern="1200" smtClean="0">
                <a:solidFill>
                  <a:schemeClr val="tx1"/>
                </a:solidFill>
                <a:latin typeface="Adobe Caslon Pro SmBd Italic"/>
                <a:ea typeface="+mn-ea"/>
                <a:cs typeface="Adobe Caslon Pro SmBd Ital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El Registro de Proveedores de la DGCP tiene a la fecha </a:t>
            </a:r>
            <a:r>
              <a:rPr lang="es-ES_tradnl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37,067</a:t>
            </a:r>
            <a:r>
              <a:rPr lang="es-ES_tradnl" sz="1800" b="1" dirty="0" smtClean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proveedores </a:t>
            </a:r>
            <a:r>
              <a:rPr lang="es-ES_tradnl" sz="1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Inscritos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. </a:t>
            </a:r>
            <a:r>
              <a:rPr lang="es-ES_tradnl" sz="1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De agosto 2012 a octubre  2013 </a:t>
            </a:r>
            <a:r>
              <a:rPr lang="es-ES_tradnl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hay </a:t>
            </a:r>
            <a:r>
              <a:rPr lang="es-ES_tradnl" sz="1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16,266 </a:t>
            </a:r>
            <a:r>
              <a:rPr lang="es-ES" sz="1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nuevos </a:t>
            </a:r>
            <a:r>
              <a:rPr lang="es-ES" sz="18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proveedores</a:t>
            </a:r>
            <a:r>
              <a:rPr lang="es-ES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y </a:t>
            </a:r>
            <a:r>
              <a:rPr lang="es-ES" sz="1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Actualizados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unos </a:t>
            </a:r>
            <a:r>
              <a:rPr lang="es-ES" sz="1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15,924.  </a:t>
            </a:r>
            <a:r>
              <a:rPr lang="es-ES_tradnl" sz="1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Del total, 18,992 </a:t>
            </a:r>
            <a:r>
              <a:rPr lang="es-ES_tradnl" sz="18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rPr>
              <a:t>corresponden a</a:t>
            </a:r>
            <a:r>
              <a:rPr lang="es-ES_tradnl" sz="1800" b="1" dirty="0" smtClean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es-ES_tradnl" sz="1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MIPYMES.</a:t>
            </a:r>
          </a:p>
        </p:txBody>
      </p:sp>
      <p:sp>
        <p:nvSpPr>
          <p:cNvPr id="17" name="TextBox 4"/>
          <p:cNvSpPr txBox="1"/>
          <p:nvPr/>
        </p:nvSpPr>
        <p:spPr>
          <a:xfrm>
            <a:off x="187749" y="6427113"/>
            <a:ext cx="1424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100" b="1" dirty="0" smtClean="0"/>
              <a:t>Fuente: </a:t>
            </a:r>
            <a:r>
              <a:rPr lang="es-DO" sz="1100" dirty="0" smtClean="0"/>
              <a:t>MIC 6,087</a:t>
            </a:r>
          </a:p>
          <a:p>
            <a:r>
              <a:rPr lang="es-DO" sz="1100" dirty="0" smtClean="0"/>
              <a:t>                y SIGEF</a:t>
            </a:r>
            <a:endParaRPr lang="es-DO" sz="1100" dirty="0"/>
          </a:p>
        </p:txBody>
      </p:sp>
      <p:graphicFrame>
        <p:nvGraphicFramePr>
          <p:cNvPr id="7" name="1 Gráfico"/>
          <p:cNvGraphicFramePr>
            <a:graphicFrameLocks/>
          </p:cNvGraphicFramePr>
          <p:nvPr>
            <p:extLst/>
          </p:nvPr>
        </p:nvGraphicFramePr>
        <p:xfrm>
          <a:off x="187750" y="1542968"/>
          <a:ext cx="8776738" cy="4766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935219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836575"/>
              </p:ext>
            </p:extLst>
          </p:nvPr>
        </p:nvGraphicFramePr>
        <p:xfrm>
          <a:off x="1078260" y="1371600"/>
          <a:ext cx="7379271" cy="4776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r:id="rId3" imgW="8333954" imgH="4596782" progId="Excel.Chart.8">
                  <p:embed/>
                </p:oleObj>
              </mc:Choice>
              <mc:Fallback>
                <p:oleObj r:id="rId3" imgW="8333954" imgH="459678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260" y="1371600"/>
                        <a:ext cx="7379271" cy="47764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4 Título"/>
          <p:cNvSpPr txBox="1">
            <a:spLocks/>
          </p:cNvSpPr>
          <p:nvPr/>
        </p:nvSpPr>
        <p:spPr bwMode="auto">
          <a:xfrm>
            <a:off x="420812" y="644054"/>
            <a:ext cx="8429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1pPr>
            <a:lvl2pPr marL="742950" indent="-28575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2pPr>
            <a:lvl3pPr marL="1143000" indent="-2286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3pPr>
            <a:lvl4pPr marL="1600200" indent="-2286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4pPr>
            <a:lvl5pPr marL="2057400" indent="-228600" eaLnBrk="0"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Palatino" pitchFamily="18" charset="0"/>
                <a:ea typeface="Palatino" pitchFamily="18" charset="0"/>
                <a:cs typeface="Palatino" pitchFamily="18" charset="0"/>
                <a:sym typeface="Palatino" pitchFamily="18" charset="0"/>
              </a:defRPr>
            </a:lvl9pPr>
          </a:lstStyle>
          <a:p>
            <a:pPr eaLnBrk="1">
              <a:lnSpc>
                <a:spcPct val="90000"/>
              </a:lnSpc>
              <a:spcBef>
                <a:spcPts val="1125"/>
              </a:spcBef>
            </a:pPr>
            <a:r>
              <a:rPr lang="es-CR" sz="3797">
                <a:solidFill>
                  <a:srgbClr val="C00000"/>
                </a:solidFill>
                <a:latin typeface="Bodoni SvtyTwo ITC TT-Book" charset="0"/>
                <a:ea typeface="Bodoni SvtyTwo ITC TT-Book" charset="0"/>
                <a:cs typeface="Bodoni SvtyTwo ITC TT-Book" charset="0"/>
                <a:sym typeface="Bodoni SvtyTwo ITC TT-Book" charset="0"/>
              </a:rPr>
              <a:t>MIPYMES en cifras</a:t>
            </a:r>
          </a:p>
        </p:txBody>
      </p:sp>
    </p:spTree>
    <p:extLst>
      <p:ext uri="{BB962C8B-B14F-4D97-AF65-F5344CB8AC3E}">
        <p14:creationId xmlns:p14="http://schemas.microsoft.com/office/powerpoint/2010/main" val="2726308689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/>
          <p:nvPr/>
        </p:nvSpPr>
        <p:spPr>
          <a:xfrm>
            <a:off x="2895600" y="685800"/>
            <a:ext cx="3413919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 smtClean="0"/>
              <a:t>Adjudicaciones</a:t>
            </a:r>
            <a:r>
              <a:rPr lang="en-US" sz="2800" b="1" dirty="0" smtClean="0"/>
              <a:t> a MIPYMES </a:t>
            </a:r>
            <a:r>
              <a:rPr lang="en-US" sz="2800" b="1" dirty="0"/>
              <a:t>CERTIFICADAS POR EL MIC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925"/>
              </p:ext>
            </p:extLst>
          </p:nvPr>
        </p:nvGraphicFramePr>
        <p:xfrm>
          <a:off x="685800" y="2438401"/>
          <a:ext cx="7543799" cy="2884709"/>
        </p:xfrm>
        <a:graphic>
          <a:graphicData uri="http://schemas.openxmlformats.org/drawingml/2006/table">
            <a:tbl>
              <a:tblPr/>
              <a:tblGrid>
                <a:gridCol w="4401988"/>
                <a:gridCol w="1985209"/>
                <a:gridCol w="1156602"/>
              </a:tblGrid>
              <a:tr h="990599">
                <a:tc>
                  <a:txBody>
                    <a:bodyPr/>
                    <a:lstStyle/>
                    <a:p>
                      <a:pPr algn="l" fontAlgn="ctr"/>
                      <a:endParaRPr lang="es-ES" sz="1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endParaRPr lang="es-ES" sz="1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es-E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MIPYMES </a:t>
                      </a:r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CERTIFICADAS POR EL MIC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315685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Comparación de Precios o Competencia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$1,141,977,280.92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315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Compra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menor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$554,011,744.27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315685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Compra por debajo del umbral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$2,573,499,177.85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315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Licitación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pública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$920,356,230.50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315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Sorteo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Obras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$2,207,427,832.72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315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$7,397,272,266.27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83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Gráfico"/>
          <p:cNvGraphicFramePr>
            <a:graphicFrameLocks/>
          </p:cNvGraphicFramePr>
          <p:nvPr>
            <p:extLst/>
          </p:nvPr>
        </p:nvGraphicFramePr>
        <p:xfrm>
          <a:off x="381000" y="533400"/>
          <a:ext cx="8458200" cy="556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43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919256"/>
              </p:ext>
            </p:extLst>
          </p:nvPr>
        </p:nvGraphicFramePr>
        <p:xfrm>
          <a:off x="304800" y="533400"/>
          <a:ext cx="8382001" cy="4669155"/>
        </p:xfrm>
        <a:graphic>
          <a:graphicData uri="http://schemas.openxmlformats.org/drawingml/2006/table">
            <a:tbl>
              <a:tblPr/>
              <a:tblGrid>
                <a:gridCol w="4670233"/>
                <a:gridCol w="2246596"/>
                <a:gridCol w="1465172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PERSONAS FISICAS Y MIPYMES NO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CERTIFICADAS POR EL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MIC </a:t>
                      </a:r>
                    </a:p>
                    <a:p>
                      <a:pPr algn="ctr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Comparación de Precios o Competencia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$1,612,218,775.31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Compra menor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$593,786,635.18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Compra por debajo del umbral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$3,373,592,351.72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Licitación pública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$1,396,267,516.74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Sorteo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Obras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$27,095,891,634.46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$34,071,756,913.41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ota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mipymes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mas personas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fisicas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sorteos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Montos personas físicas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Comparación de </a:t>
                      </a: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Precio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$397,167,603.56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Compra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menor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$88,149,121.56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Compra por debajo del umbral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$329,132,632.59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Licitación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pública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$6,907,820.00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Sorteo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Obras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27,095,891,634.46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1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159601"/>
              </p:ext>
            </p:extLst>
          </p:nvPr>
        </p:nvGraphicFramePr>
        <p:xfrm>
          <a:off x="304800" y="304800"/>
          <a:ext cx="84582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89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714375" y="533400"/>
            <a:ext cx="7772400" cy="1470025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s-DO" sz="44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Observatorio Social de las Contrataciones Públicas</a:t>
            </a:r>
            <a:endParaRPr kumimoji="0" lang="es-DO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3.bp.blogspot.com/-IR4FGFHCTaQ/UBXDcwOZ53I/AAAAAAAAGa4/EDPKaHdldOw/s320/socieda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2343150"/>
            <a:ext cx="5334000" cy="33528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Involucramiento de la sociedad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DO" dirty="0" smtClean="0"/>
              <a:t>Comisiones de Veeduría.</a:t>
            </a:r>
          </a:p>
          <a:p>
            <a:pPr marL="0" indent="0">
              <a:buNone/>
            </a:pPr>
            <a:endParaRPr lang="es-DO" dirty="0" smtClean="0"/>
          </a:p>
          <a:p>
            <a:r>
              <a:rPr lang="es-DO" dirty="0"/>
              <a:t> </a:t>
            </a:r>
            <a:r>
              <a:rPr lang="es-DO" dirty="0" smtClean="0"/>
              <a:t>Observatorio Ciudadano a las compras públicas.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51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COMISIONES DE VEEDURÍA</a:t>
            </a:r>
            <a:endParaRPr lang="es-C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Iniciativa del Ministerio de la Presidencia de la República.</a:t>
            </a:r>
          </a:p>
          <a:p>
            <a:r>
              <a:rPr lang="es-CR" sz="2400" dirty="0" smtClean="0"/>
              <a:t>Se invitan personas de la sociedad  de reconocida reputación para que observen los procesos. Hasta ahora, sociedad civil, empresa, iglesia católica y evangélica y dos personalidades públicas.</a:t>
            </a:r>
          </a:p>
          <a:p>
            <a:r>
              <a:rPr lang="es-CR" sz="2400" dirty="0" smtClean="0"/>
              <a:t>Tienen independencia de actuación y acceso ilimitado a toda la documentación.</a:t>
            </a:r>
          </a:p>
          <a:p>
            <a:r>
              <a:rPr lang="es-CR" sz="2400" dirty="0" smtClean="0"/>
              <a:t>Se dan su propia regulación y funcionamiento.</a:t>
            </a:r>
          </a:p>
          <a:p>
            <a:r>
              <a:rPr lang="es-CR" sz="2400" dirty="0" smtClean="0"/>
              <a:t>Es importantísima su participación pues se convierten en testigos de  la complejidad y los intereses que se dan en estos procesos.</a:t>
            </a:r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97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 smtClean="0"/>
              <a:t>OBSERVATORO CIUDADANO A LAS COMPRAS PUBLICAS</a:t>
            </a:r>
            <a:endParaRPr lang="es-C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Iniciativa de Contrataciones Públicas.</a:t>
            </a:r>
          </a:p>
          <a:p>
            <a:r>
              <a:rPr lang="es-CR" sz="2400" dirty="0" smtClean="0"/>
              <a:t>Busca incorporar organizaciones en todo el territorio nacional.</a:t>
            </a:r>
          </a:p>
          <a:p>
            <a:r>
              <a:rPr lang="es-CR" sz="2400" dirty="0" smtClean="0"/>
              <a:t>Hemos sostenido encuentros en todas las regiones del país.</a:t>
            </a:r>
          </a:p>
          <a:p>
            <a:r>
              <a:rPr lang="es-CR" sz="2400" dirty="0" smtClean="0"/>
              <a:t>Se inicia el proceso de capacitación en el mes de diciembre.</a:t>
            </a:r>
          </a:p>
          <a:p>
            <a:r>
              <a:rPr lang="es-CR" sz="2400" dirty="0" smtClean="0"/>
              <a:t>Las comunidades interesadas en monitorear grandes obras en sus territorios.</a:t>
            </a:r>
          </a:p>
          <a:p>
            <a:r>
              <a:rPr lang="es-CR" sz="2400" dirty="0"/>
              <a:t> </a:t>
            </a:r>
            <a:r>
              <a:rPr lang="es-CR" sz="2400" dirty="0" smtClean="0"/>
              <a:t>Se trabaja en establecer vínculos entre el observatorio y las veedurías.</a:t>
            </a:r>
          </a:p>
          <a:p>
            <a:r>
              <a:rPr lang="es-CR" sz="2400" dirty="0" smtClean="0"/>
              <a:t>Ambos mecanismos tienen como objetivo acercar a terceros al tema de las compras públicas.</a:t>
            </a:r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639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DO" dirty="0" smtClean="0"/>
              <a:t>Situación del SNCP -Agosto de 2012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s-DO" dirty="0" smtClean="0"/>
              <a:t>Ley  488-08, establece 20% presupuesto y otras medidas, dedicado a </a:t>
            </a:r>
            <a:r>
              <a:rPr lang="es-DO" dirty="0" err="1" smtClean="0"/>
              <a:t>Mipymes</a:t>
            </a:r>
            <a:r>
              <a:rPr lang="es-DO" dirty="0" smtClean="0"/>
              <a:t>.</a:t>
            </a:r>
          </a:p>
          <a:p>
            <a:pPr algn="just"/>
            <a:r>
              <a:rPr lang="es-DO" dirty="0" smtClean="0"/>
              <a:t>Escaso  </a:t>
            </a:r>
            <a:r>
              <a:rPr lang="es-DO" dirty="0"/>
              <a:t>conocimiento </a:t>
            </a:r>
            <a:r>
              <a:rPr lang="es-DO" dirty="0" smtClean="0"/>
              <a:t>del SNCP </a:t>
            </a:r>
            <a:r>
              <a:rPr lang="es-DO" dirty="0"/>
              <a:t>por los </a:t>
            </a:r>
            <a:r>
              <a:rPr lang="es-DO" dirty="0" smtClean="0"/>
              <a:t>actores.</a:t>
            </a:r>
          </a:p>
          <a:p>
            <a:pPr algn="just"/>
            <a:r>
              <a:rPr lang="es-DO" dirty="0" smtClean="0"/>
              <a:t>Contrataciones </a:t>
            </a:r>
            <a:r>
              <a:rPr lang="es-DO" dirty="0"/>
              <a:t>públicas </a:t>
            </a:r>
            <a:r>
              <a:rPr lang="es-DO" dirty="0" smtClean="0"/>
              <a:t>fuera de la agenda política.</a:t>
            </a:r>
          </a:p>
          <a:p>
            <a:pPr algn="just"/>
            <a:r>
              <a:rPr lang="es-DO" dirty="0" smtClean="0"/>
              <a:t>Bajo nivel técnico.</a:t>
            </a:r>
          </a:p>
          <a:p>
            <a:pPr algn="just"/>
            <a:r>
              <a:rPr lang="es-DO" dirty="0"/>
              <a:t>Uso del SIGEF solo en el gobierno central. Sistema de Registro no transaccional</a:t>
            </a:r>
            <a:r>
              <a:rPr lang="es-DO" dirty="0" smtClean="0"/>
              <a:t>.</a:t>
            </a:r>
          </a:p>
          <a:p>
            <a:pPr algn="just"/>
            <a:r>
              <a:rPr lang="es-DO" dirty="0"/>
              <a:t>Procesos de compras con limitada   publicidad, incluidas las convocatorias</a:t>
            </a:r>
            <a:r>
              <a:rPr lang="es-DO" dirty="0" smtClean="0"/>
              <a:t>.</a:t>
            </a:r>
          </a:p>
          <a:p>
            <a:pPr algn="just"/>
            <a:r>
              <a:rPr lang="es-DO" dirty="0" smtClean="0"/>
              <a:t>Falta de planificación: institucional y de compras.</a:t>
            </a:r>
            <a:endParaRPr lang="es-DO" dirty="0"/>
          </a:p>
          <a:p>
            <a:pPr marL="0" indent="0">
              <a:buNone/>
            </a:pPr>
            <a:endParaRPr lang="es-DO" sz="2400" dirty="0"/>
          </a:p>
          <a:p>
            <a:endParaRPr lang="es-DO" sz="2400" dirty="0"/>
          </a:p>
          <a:p>
            <a:pPr marL="0" indent="0">
              <a:buNone/>
            </a:pPr>
            <a:endParaRPr lang="es-DO" sz="2400" dirty="0"/>
          </a:p>
          <a:p>
            <a:endParaRPr lang="es-DO" sz="2400" dirty="0"/>
          </a:p>
          <a:p>
            <a:endParaRPr lang="es-DO" sz="2400" dirty="0"/>
          </a:p>
          <a:p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s-DO" sz="3100" dirty="0" smtClean="0"/>
              <a:t>Débil rendición de cuentas.</a:t>
            </a:r>
          </a:p>
          <a:p>
            <a:pPr algn="just"/>
            <a:r>
              <a:rPr lang="es-DO" sz="3100" dirty="0" smtClean="0"/>
              <a:t>Enfoque en  </a:t>
            </a:r>
            <a:r>
              <a:rPr lang="es-DO" sz="3100" dirty="0"/>
              <a:t>grandes obras de infraestructura</a:t>
            </a:r>
            <a:r>
              <a:rPr lang="es-DO" sz="3100" dirty="0" smtClean="0"/>
              <a:t>.</a:t>
            </a:r>
          </a:p>
          <a:p>
            <a:pPr algn="just"/>
            <a:r>
              <a:rPr lang="es-DO" sz="3100" dirty="0"/>
              <a:t>Cultura y practicas  clientelares en la AP: Compras concentradas en reducido número de suplidores.</a:t>
            </a:r>
          </a:p>
          <a:p>
            <a:pPr algn="just"/>
            <a:r>
              <a:rPr lang="es-DO" sz="3100" dirty="0"/>
              <a:t> Serios problemas de pago y presupuesto.</a:t>
            </a:r>
          </a:p>
          <a:p>
            <a:pPr algn="just"/>
            <a:r>
              <a:rPr lang="es-DO" sz="3100" dirty="0"/>
              <a:t> Falta de planificación en las compras y contrataciones.</a:t>
            </a:r>
          </a:p>
          <a:p>
            <a:pPr algn="just"/>
            <a:endParaRPr lang="es-DO" sz="31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50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b="1" dirty="0" smtClean="0"/>
              <a:t>COMISION VEEDURÍA DEL </a:t>
            </a:r>
            <a:br>
              <a:rPr lang="es-ES" sz="3600" b="1" dirty="0" smtClean="0"/>
            </a:br>
            <a:r>
              <a:rPr lang="es-ES" sz="3600" b="1" dirty="0" smtClean="0"/>
              <a:t>MINISTERIO DE LA PRESIDENCIA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42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 fontScale="90000"/>
          </a:bodyPr>
          <a:lstStyle/>
          <a:p>
            <a:r>
              <a:rPr lang="es-ES" sz="3600" b="1" cap="all" dirty="0" smtClean="0"/>
              <a:t>Comisión de Veeduría</a:t>
            </a:r>
            <a:r>
              <a:rPr lang="es-ES" sz="3600" b="1" dirty="0" smtClean="0"/>
              <a:t/>
            </a:r>
            <a:br>
              <a:rPr lang="es-ES" sz="3600" b="1" dirty="0" smtClean="0"/>
            </a:br>
            <a:r>
              <a:rPr lang="es-ES" sz="3600" b="1" dirty="0" smtClean="0"/>
              <a:t> POLICÍA NACIONAL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92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z="3797" dirty="0"/>
              <a:t>Comisión Veeduría Agricultura</a:t>
            </a:r>
            <a:endParaRPr lang="es-ES" sz="3797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667"/>
            <a:ext cx="9144000" cy="5302332"/>
          </a:xfrm>
        </p:spPr>
      </p:pic>
    </p:spTree>
    <p:extLst>
      <p:ext uri="{BB962C8B-B14F-4D97-AF65-F5344CB8AC3E}">
        <p14:creationId xmlns:p14="http://schemas.microsoft.com/office/powerpoint/2010/main" val="163739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5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 smtClean="0"/>
              <a:t>Compras públicas: </a:t>
            </a:r>
            <a:br>
              <a:rPr lang="es-CR" dirty="0" smtClean="0"/>
            </a:br>
            <a:r>
              <a:rPr lang="es-CR" dirty="0" smtClean="0"/>
              <a:t>Igualdad de Oportunidades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/>
          <a:srcRect b="9244"/>
          <a:stretch/>
        </p:blipFill>
        <p:spPr>
          <a:xfrm>
            <a:off x="2799457" y="1809378"/>
            <a:ext cx="3297287" cy="450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9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Situación MIPYMES a Agosto 2012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DO" dirty="0" smtClean="0"/>
              <a:t>Marco legal sin implementar.</a:t>
            </a:r>
          </a:p>
          <a:p>
            <a:pPr algn="just"/>
            <a:r>
              <a:rPr lang="es-DO" dirty="0" smtClean="0"/>
              <a:t>Baja </a:t>
            </a:r>
            <a:r>
              <a:rPr lang="es-DO" dirty="0" err="1" smtClean="0"/>
              <a:t>asociatividad</a:t>
            </a:r>
            <a:endParaRPr lang="es-DO" dirty="0" smtClean="0"/>
          </a:p>
          <a:p>
            <a:pPr algn="just"/>
            <a:r>
              <a:rPr lang="es-DO" dirty="0"/>
              <a:t> </a:t>
            </a:r>
            <a:r>
              <a:rPr lang="es-DO" dirty="0" smtClean="0"/>
              <a:t>Informalismo</a:t>
            </a:r>
          </a:p>
          <a:p>
            <a:pPr algn="just"/>
            <a:r>
              <a:rPr lang="es-DO" dirty="0" smtClean="0"/>
              <a:t>Problemas de liquidez y  financiamiento.</a:t>
            </a:r>
            <a:endParaRPr lang="es-ES" dirty="0" smtClean="0"/>
          </a:p>
          <a:p>
            <a:pPr algn="just"/>
            <a:r>
              <a:rPr lang="es-DO" dirty="0" smtClean="0"/>
              <a:t>Oportunidades de mejora en el plano técnico.</a:t>
            </a:r>
          </a:p>
          <a:p>
            <a:pPr algn="just"/>
            <a:r>
              <a:rPr lang="es-DO" dirty="0" smtClean="0"/>
              <a:t>Limitadísima información y dispersión.</a:t>
            </a:r>
          </a:p>
          <a:p>
            <a:pPr algn="just"/>
            <a:r>
              <a:rPr lang="es-DO" dirty="0"/>
              <a:t> </a:t>
            </a:r>
            <a:r>
              <a:rPr lang="es-DO" dirty="0" smtClean="0"/>
              <a:t>Desconocimiento de cómo opera el SNCP.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DO" dirty="0" smtClean="0"/>
              <a:t> Procesos y requisitos excluyentes,</a:t>
            </a:r>
          </a:p>
          <a:p>
            <a:r>
              <a:rPr lang="es-DO" dirty="0" smtClean="0"/>
              <a:t>Trato no diferenciado del sector.</a:t>
            </a:r>
          </a:p>
          <a:p>
            <a:r>
              <a:rPr lang="es-DO" dirty="0" smtClean="0"/>
              <a:t>Escasa información disponible.</a:t>
            </a:r>
          </a:p>
          <a:p>
            <a:r>
              <a:rPr lang="es-DO" dirty="0" smtClean="0"/>
              <a:t>Limitada capacidad de respuesta.</a:t>
            </a:r>
          </a:p>
          <a:p>
            <a:r>
              <a:rPr lang="es-DO" dirty="0" smtClean="0"/>
              <a:t>Dispersión de la EIND.</a:t>
            </a:r>
          </a:p>
          <a:p>
            <a:r>
              <a:rPr lang="es-DO" dirty="0" smtClean="0"/>
              <a:t>Limitada credibilidad.</a:t>
            </a:r>
          </a:p>
          <a:p>
            <a:r>
              <a:rPr lang="es-DO" dirty="0"/>
              <a:t> </a:t>
            </a:r>
            <a:r>
              <a:rPr lang="es-DO" dirty="0" smtClean="0"/>
              <a:t>Criterios para clasificar </a:t>
            </a:r>
            <a:r>
              <a:rPr lang="es-DO" dirty="0" err="1" smtClean="0"/>
              <a:t>mipymes</a:t>
            </a:r>
            <a:r>
              <a:rPr lang="es-DO" dirty="0" smtClean="0"/>
              <a:t> muy abarcador.</a:t>
            </a:r>
          </a:p>
          <a:p>
            <a:endParaRPr lang="es-DO" dirty="0" smtClean="0"/>
          </a:p>
          <a:p>
            <a:endParaRPr lang="es-DO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82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s-DO" sz="3200" dirty="0" smtClean="0"/>
              <a:t>Instrumentos  que utilizan los gobiernos</a:t>
            </a:r>
            <a:endParaRPr lang="es-ES" sz="3200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Arco 8"/>
          <p:cNvSpPr/>
          <p:nvPr/>
        </p:nvSpPr>
        <p:spPr>
          <a:xfrm>
            <a:off x="2209800" y="19050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457200" y="609601"/>
          <a:ext cx="8229600" cy="617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606178">
                <a:tc>
                  <a:txBody>
                    <a:bodyPr/>
                    <a:lstStyle/>
                    <a:p>
                      <a:r>
                        <a:rPr lang="es-DO" sz="1600" baseline="0" dirty="0" smtClean="0"/>
                        <a:t> Tipo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 Estatus en RD</a:t>
                      </a:r>
                      <a:endParaRPr lang="es-ES" sz="1600" dirty="0"/>
                    </a:p>
                  </a:txBody>
                  <a:tcPr/>
                </a:tc>
              </a:tr>
              <a:tr h="839636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Previsiones legislativas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Si, Ley No. 488-08</a:t>
                      </a:r>
                    </a:p>
                    <a:p>
                      <a:r>
                        <a:rPr lang="es-DO" sz="1600" dirty="0" smtClean="0"/>
                        <a:t>     Decreto No. 543-12 </a:t>
                      </a:r>
                    </a:p>
                    <a:p>
                      <a:r>
                        <a:rPr lang="es-DO" sz="1600" baseline="0" dirty="0" smtClean="0"/>
                        <a:t>     Decreto No. 164-13</a:t>
                      </a:r>
                      <a:endParaRPr lang="es-ES" sz="1600" dirty="0"/>
                    </a:p>
                  </a:txBody>
                  <a:tcPr/>
                </a:tc>
              </a:tr>
              <a:tr h="606178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Unidad gubernamental especializada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Si, Viceministerio de Pymes</a:t>
                      </a:r>
                    </a:p>
                    <a:p>
                      <a:r>
                        <a:rPr lang="es-DO" sz="1600" dirty="0" smtClean="0"/>
                        <a:t>PROMIPYME</a:t>
                      </a:r>
                      <a:endParaRPr lang="es-ES" sz="1600" dirty="0"/>
                    </a:p>
                  </a:txBody>
                  <a:tcPr/>
                </a:tc>
              </a:tr>
              <a:tr h="1088416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Instrumentos financieros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Parcialmente</a:t>
                      </a:r>
                    </a:p>
                    <a:p>
                      <a:r>
                        <a:rPr lang="es-DO" sz="1600" dirty="0" smtClean="0"/>
                        <a:t>Se</a:t>
                      </a:r>
                      <a:r>
                        <a:rPr lang="es-DO" sz="1600" baseline="0" dirty="0" smtClean="0"/>
                        <a:t> inicia utilizando el </a:t>
                      </a:r>
                      <a:r>
                        <a:rPr lang="es-DO" sz="1600" baseline="0" dirty="0" err="1" smtClean="0"/>
                        <a:t>ordering</a:t>
                      </a:r>
                      <a:r>
                        <a:rPr lang="es-DO" sz="1600" baseline="0" dirty="0" smtClean="0"/>
                        <a:t> . En proceso fondo de garantías recíprocas</a:t>
                      </a:r>
                    </a:p>
                    <a:p>
                      <a:r>
                        <a:rPr lang="es-DO" sz="1600" baseline="0" dirty="0" smtClean="0"/>
                        <a:t>En estudio, titularización de muebles</a:t>
                      </a:r>
                      <a:endParaRPr lang="es-ES" sz="1600" dirty="0"/>
                    </a:p>
                  </a:txBody>
                  <a:tcPr/>
                </a:tc>
              </a:tr>
              <a:tr h="839636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Tributarios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En proceso: Facilidades </a:t>
                      </a:r>
                      <a:r>
                        <a:rPr lang="es-DO" sz="1600" baseline="0" dirty="0" smtClean="0"/>
                        <a:t> - acuerdos de pago.</a:t>
                      </a:r>
                    </a:p>
                    <a:p>
                      <a:r>
                        <a:rPr lang="es-DO" sz="1600" dirty="0" smtClean="0"/>
                        <a:t>Pendiente </a:t>
                      </a:r>
                      <a:r>
                        <a:rPr lang="es-DO" sz="1600" baseline="0" dirty="0" smtClean="0"/>
                        <a:t> retención de ITBS al momento del pago.</a:t>
                      </a:r>
                      <a:endParaRPr lang="es-ES" sz="1600" dirty="0"/>
                    </a:p>
                  </a:txBody>
                  <a:tcPr/>
                </a:tc>
              </a:tr>
              <a:tr h="1585978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Compras de gobierno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Si</a:t>
                      </a:r>
                      <a:r>
                        <a:rPr lang="es-DO" sz="1600" baseline="0" dirty="0" smtClean="0"/>
                        <a:t> otorga preferencias</a:t>
                      </a:r>
                      <a:r>
                        <a:rPr lang="es-DO" sz="1600" dirty="0" smtClean="0"/>
                        <a:t>. 20% de los presupuestos de compras.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DO" sz="1600" baseline="0" dirty="0" smtClean="0"/>
                        <a:t>Preferencia a la producción nacional en el 20% a las </a:t>
                      </a:r>
                      <a:r>
                        <a:rPr lang="es-DO" sz="1600" baseline="0" dirty="0" err="1" smtClean="0"/>
                        <a:t>mipymes</a:t>
                      </a:r>
                      <a:endParaRPr lang="es-DO" sz="1600" dirty="0" smtClean="0"/>
                    </a:p>
                    <a:p>
                      <a:r>
                        <a:rPr lang="es-DO" sz="1600" dirty="0" smtClean="0"/>
                        <a:t>Anticipo 20%</a:t>
                      </a:r>
                    </a:p>
                    <a:p>
                      <a:r>
                        <a:rPr lang="es-DO" sz="1600" dirty="0" smtClean="0"/>
                        <a:t>Reducción de</a:t>
                      </a:r>
                      <a:r>
                        <a:rPr lang="es-DO" sz="1600" baseline="0" dirty="0" smtClean="0"/>
                        <a:t> garantías</a:t>
                      </a:r>
                    </a:p>
                  </a:txBody>
                  <a:tcPr/>
                </a:tc>
              </a:tr>
              <a:tr h="606178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Incentivo</a:t>
                      </a:r>
                      <a:r>
                        <a:rPr lang="es-DO" sz="1600" baseline="0" dirty="0" smtClean="0"/>
                        <a:t> a la innovación y tecnología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Solo a  nivel de emprendedores.</a:t>
                      </a:r>
                      <a:endParaRPr lang="es-E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DO" sz="3200" dirty="0" smtClean="0"/>
              <a:t>Instrumentos  que utilizan los gobiernos con preferencias</a:t>
            </a:r>
            <a:endParaRPr lang="es-ES" sz="3200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Arco 8"/>
          <p:cNvSpPr/>
          <p:nvPr/>
        </p:nvSpPr>
        <p:spPr>
          <a:xfrm>
            <a:off x="2209800" y="19050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76200" y="1065349"/>
          <a:ext cx="8991600" cy="5825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/>
                <a:gridCol w="4495800"/>
              </a:tblGrid>
              <a:tr h="534841">
                <a:tc>
                  <a:txBody>
                    <a:bodyPr/>
                    <a:lstStyle/>
                    <a:p>
                      <a:r>
                        <a:rPr lang="es-DO" sz="1600" baseline="0" dirty="0" smtClean="0"/>
                        <a:t> Tipo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 Estatus en RD</a:t>
                      </a:r>
                      <a:endParaRPr lang="es-ES" sz="1600" dirty="0"/>
                    </a:p>
                  </a:txBody>
                  <a:tcPr/>
                </a:tc>
              </a:tr>
              <a:tr h="740824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Reservas</a:t>
                      </a:r>
                      <a:r>
                        <a:rPr lang="es-DO" sz="1600" baseline="0" dirty="0" smtClean="0"/>
                        <a:t> de compras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dirty="0" smtClean="0"/>
                        <a:t>No, en México si.</a:t>
                      </a:r>
                      <a:endParaRPr lang="es-ES" dirty="0"/>
                    </a:p>
                  </a:txBody>
                  <a:tcPr/>
                </a:tc>
              </a:tr>
              <a:tr h="836748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Metas de compra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dirty="0" smtClean="0"/>
                        <a:t>20% de los presupuestos institucionales dedicados a compras.</a:t>
                      </a:r>
                      <a:r>
                        <a:rPr lang="es-DO" baseline="0" dirty="0" smtClean="0"/>
                        <a:t> Se estima en RD$33 mil millones.</a:t>
                      </a:r>
                      <a:endParaRPr lang="es-ES" dirty="0"/>
                    </a:p>
                  </a:txBody>
                  <a:tcPr/>
                </a:tc>
              </a:tr>
              <a:tr h="960327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Subcontratación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No se establece de manera expresa.</a:t>
                      </a:r>
                    </a:p>
                  </a:txBody>
                  <a:tcPr/>
                </a:tc>
              </a:tr>
              <a:tr h="740824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Garantías</a:t>
                      </a:r>
                      <a:r>
                        <a:rPr lang="es-DO" sz="1600" baseline="0" dirty="0" smtClean="0"/>
                        <a:t> especiales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dirty="0" err="1" smtClean="0"/>
                        <a:t>Disminucion</a:t>
                      </a:r>
                      <a:r>
                        <a:rPr lang="es-DO" baseline="0" dirty="0" smtClean="0"/>
                        <a:t> de los montos</a:t>
                      </a:r>
                      <a:endParaRPr lang="es-ES" dirty="0"/>
                    </a:p>
                  </a:txBody>
                  <a:tcPr/>
                </a:tc>
              </a:tr>
              <a:tr h="1399334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Ofertas</a:t>
                      </a:r>
                      <a:r>
                        <a:rPr lang="es-DO" sz="1600" baseline="0" dirty="0" smtClean="0"/>
                        <a:t> conjuntas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dirty="0" err="1" smtClean="0"/>
                        <a:t>Cluster</a:t>
                      </a:r>
                      <a:r>
                        <a:rPr lang="es-DO" dirty="0" smtClean="0"/>
                        <a:t>, asociaciones,</a:t>
                      </a:r>
                      <a:r>
                        <a:rPr lang="es-DO" baseline="0" dirty="0" smtClean="0"/>
                        <a:t> reciben el mismo tratamiento.</a:t>
                      </a:r>
                      <a:endParaRPr lang="es-ES" dirty="0"/>
                    </a:p>
                  </a:txBody>
                  <a:tcPr/>
                </a:tc>
              </a:tr>
              <a:tr h="534841">
                <a:tc>
                  <a:txBody>
                    <a:bodyPr/>
                    <a:lstStyle/>
                    <a:p>
                      <a:r>
                        <a:rPr lang="es-DO" sz="1600" dirty="0" smtClean="0"/>
                        <a:t>Anticipos</a:t>
                      </a:r>
                      <a:r>
                        <a:rPr lang="es-DO" sz="1600" baseline="0" dirty="0" smtClean="0"/>
                        <a:t> Especiales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dirty="0" smtClean="0"/>
                        <a:t>20%</a:t>
                      </a:r>
                      <a:r>
                        <a:rPr lang="es-DO" baseline="0" dirty="0" smtClean="0"/>
                        <a:t> pero deben presentar garantía.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9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2913</Words>
  <Application>Microsoft Office PowerPoint</Application>
  <PresentationFormat>Presentación en pantalla (4:3)</PresentationFormat>
  <Paragraphs>530</Paragraphs>
  <Slides>63</Slides>
  <Notes>2</Notes>
  <HiddenSlides>0</HiddenSlides>
  <MMClips>0</MMClips>
  <ScaleCrop>false</ScaleCrop>
  <HeadingPairs>
    <vt:vector size="10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Vínculos</vt:lpstr>
      </vt:variant>
      <vt:variant>
        <vt:i4>7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63</vt:i4>
      </vt:variant>
    </vt:vector>
  </HeadingPairs>
  <TitlesOfParts>
    <vt:vector size="82" baseType="lpstr">
      <vt:lpstr>ＭＳ Ｐゴシック</vt:lpstr>
      <vt:lpstr>ＭＳ Ｐゴシック</vt:lpstr>
      <vt:lpstr>Aharoni</vt:lpstr>
      <vt:lpstr>Arial</vt:lpstr>
      <vt:lpstr>Bodoni SvtyTwo ITC TT-Book</vt:lpstr>
      <vt:lpstr>Calibri</vt:lpstr>
      <vt:lpstr>Palatino</vt:lpstr>
      <vt:lpstr>Times New Roman</vt:lpstr>
      <vt:lpstr>Wingdings</vt:lpstr>
      <vt:lpstr>Tema de Office</vt:lpstr>
      <vt:lpstr>C:\Users\Silvana\Documents\Consultorías\Ministerio de la Presidencia\INICIO\levatamiento\Flujos\1N. Gestion Contratos y Pagos.vsd\Drawing\~Gestión Pagos O y M\Process.105</vt:lpstr>
      <vt:lpstr>C:\Users\Silvana\Documents\Consultorías\Ministerio de la Presidencia\INICIO\levatamiento\Flujos\1N. Gestion Contratos y Pagos.vsd\Drawing\~Gestión Pagos O y M\Process.55</vt:lpstr>
      <vt:lpstr>C:\Users\Silvana\Documents\Consultorías\Ministerio de la Presidencia\INICIO\levatamiento\Flujos\1N. Gestion Contratos y Pagos.vsd\Drawing\~Gestión Pagos O y M\Process.55</vt:lpstr>
      <vt:lpstr>C:\Users\Silvana\Documents\Consultorías\Ministerio de la Presidencia\INICIO\levatamiento\Flujos\1N. Gestion Contratos y Pagos.vsd\Drawing\~Gestión Pagos O y M\Process.59</vt:lpstr>
      <vt:lpstr>C:\Users\Silvana\Documents\Consultorías\Ministerio de la Presidencia\INICIO\levatamiento\Flujos\1N. Gestion Contratos y Pagos.vsd\Drawing\~Gestión Pagos O y M\Terminator.90</vt:lpstr>
      <vt:lpstr>C:\Users\Silvana\Documents\Consultorías\Ministerio de la Presidencia\INICIO\levatamiento\Flujos\1N. Gestion Contratos y Pagos.vsd\Drawing\~Gestión Pagos O y M\Process.122</vt:lpstr>
      <vt:lpstr>C:\Users\Silvana\Documents\Consultorías\Ministerio de la Presidencia\INICIO\levatamiento\Flujos\1N. Gestion Contratos y Pagos.vsd\Drawing\~Gestión Pagos O y M\Process.123</vt:lpstr>
      <vt:lpstr>Visio</vt:lpstr>
      <vt:lpstr>Gráfico de Microsoft Excel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Situación del SNCP -Agosto de 2012</vt:lpstr>
      <vt:lpstr>Situación MIPYMES a Agosto 2012</vt:lpstr>
      <vt:lpstr>Instrumentos  que utilizan los gobiernos</vt:lpstr>
      <vt:lpstr>Instrumentos  que utilizan los gobiernos con preferencias</vt:lpstr>
      <vt:lpstr>Presentación de PowerPoint</vt:lpstr>
      <vt:lpstr>Presentación de PowerPoint</vt:lpstr>
      <vt:lpstr>Presentación de PowerPoint</vt:lpstr>
      <vt:lpstr>Presentación de PowerPoint</vt:lpstr>
      <vt:lpstr>Estrategia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Aprovechando una  oportunidad</vt:lpstr>
      <vt:lpstr>Estructura de la Administración Pública a Nivel Central</vt:lpstr>
      <vt:lpstr>Presentación de PowerPoint</vt:lpstr>
      <vt:lpstr>Presentación de PowerPoint</vt:lpstr>
      <vt:lpstr>Presentación de PowerPoint</vt:lpstr>
      <vt:lpstr>Bienestar Estudiantil</vt:lpstr>
      <vt:lpstr>Desayuno Escolar</vt:lpstr>
      <vt:lpstr>Mobiliario Escolar</vt:lpstr>
      <vt:lpstr>Uniformes y Zapatos</vt:lpstr>
      <vt:lpstr>Programa de Edificaciones Escolares</vt:lpstr>
      <vt:lpstr>Sorteo de Obras</vt:lpstr>
      <vt:lpstr>Proceso complejo</vt:lpstr>
      <vt:lpstr>Resultados</vt:lpstr>
      <vt:lpstr>RESULTADOS DE LOS SORTEOS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Problemas principales</vt:lpstr>
      <vt:lpstr>Presentación de PowerPoint</vt:lpstr>
      <vt:lpstr>Presentación de PowerPoint</vt:lpstr>
      <vt:lpstr>Cómo ha ido evolucionando el SNCP?</vt:lpstr>
      <vt:lpstr>Quejas del sector</vt:lpstr>
      <vt:lpstr>Quejas del 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Involucramiento de la sociedad</vt:lpstr>
      <vt:lpstr>COMISIONES DE VEEDURÍA</vt:lpstr>
      <vt:lpstr>OBSERVATORO CIUDADANO A LAS COMPRAS PUBLICAS</vt:lpstr>
      <vt:lpstr>COMISION VEEDURÍA DEL  MINISTERIO DE LA PRESIDENCIA</vt:lpstr>
      <vt:lpstr>Comisión de Veeduría  POLICÍA NACIONAL</vt:lpstr>
      <vt:lpstr>Comisión Veeduría Agricultura</vt:lpstr>
      <vt:lpstr>Compras públicas:  Igualdad de Oportunidades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sgalvez</dc:creator>
  <cp:lastModifiedBy>Yocasta Guzman</cp:lastModifiedBy>
  <cp:revision>142</cp:revision>
  <dcterms:created xsi:type="dcterms:W3CDTF">2013-09-15T23:25:49Z</dcterms:created>
  <dcterms:modified xsi:type="dcterms:W3CDTF">2013-11-18T15:17:36Z</dcterms:modified>
</cp:coreProperties>
</file>